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 id="2147483712" r:id="rId3"/>
    <p:sldMasterId id="2147483724" r:id="rId4"/>
  </p:sldMasterIdLst>
  <p:sldIdLst>
    <p:sldId id="261" r:id="rId5"/>
    <p:sldId id="281" r:id="rId6"/>
    <p:sldId id="257" r:id="rId7"/>
    <p:sldId id="262" r:id="rId8"/>
    <p:sldId id="286" r:id="rId9"/>
    <p:sldId id="264" r:id="rId10"/>
    <p:sldId id="265" r:id="rId11"/>
    <p:sldId id="267" r:id="rId12"/>
    <p:sldId id="268" r:id="rId13"/>
    <p:sldId id="287" r:id="rId14"/>
    <p:sldId id="270" r:id="rId15"/>
    <p:sldId id="277" r:id="rId16"/>
    <p:sldId id="271" r:id="rId17"/>
    <p:sldId id="274" r:id="rId18"/>
    <p:sldId id="288" r:id="rId19"/>
    <p:sldId id="283" r:id="rId20"/>
    <p:sldId id="284" r:id="rId21"/>
    <p:sldId id="285"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12/21/2019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‹N›</a:t>
            </a:fld>
            <a:endParaRPr lang="en-US" dirty="0"/>
          </a:p>
        </p:txBody>
      </p:sp>
    </p:spTree>
    <p:extLst>
      <p:ext uri="{BB962C8B-B14F-4D97-AF65-F5344CB8AC3E}">
        <p14:creationId xmlns:p14="http://schemas.microsoft.com/office/powerpoint/2010/main" val="46192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pPr/>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245131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pPr/>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2901597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12/21/2019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211595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392184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it-IT" smtClean="0"/>
              <a:pPr/>
              <a:t>21/12/2019</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313923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000000">
                  <a:lumMod val="85000"/>
                  <a:lumOff val="15000"/>
                </a:srgb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48157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000000">
                  <a:lumMod val="85000"/>
                  <a:lumOff val="15000"/>
                </a:srgb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62707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000000">
                  <a:lumMod val="85000"/>
                  <a:lumOff val="15000"/>
                </a:srgb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830963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000000">
                  <a:lumMod val="85000"/>
                  <a:lumOff val="15000"/>
                </a:srgb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397854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srgbClr val="000000">
                    <a:lumMod val="85000"/>
                    <a:lumOff val="15000"/>
                  </a:srgbClr>
                </a:solidFill>
              </a:rPr>
              <a:pPr/>
              <a:t>12/21/2019</a:t>
            </a:fld>
            <a:endParaRPr lang="en-US">
              <a:solidFill>
                <a:srgbClr val="000000">
                  <a:lumMod val="85000"/>
                  <a:lumOff val="15000"/>
                </a:srgb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srgbClr val="000000">
                  <a:lumMod val="85000"/>
                  <a:lumOff val="15000"/>
                </a:srgb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a:solidFill>
                <a:srgbClr val="000000">
                  <a:lumMod val="85000"/>
                  <a:lumOff val="15000"/>
                </a:srgbClr>
              </a:solidFill>
            </a:endParaRPr>
          </a:p>
        </p:txBody>
      </p:sp>
    </p:spTree>
    <p:extLst>
      <p:ext uri="{BB962C8B-B14F-4D97-AF65-F5344CB8AC3E}">
        <p14:creationId xmlns:p14="http://schemas.microsoft.com/office/powerpoint/2010/main" val="318760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46687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701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4137498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842927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12/21/2019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4028049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642348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it-IT" smtClean="0"/>
              <a:pPr/>
              <a:t>21/12/2019</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111077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000000">
                  <a:lumMod val="85000"/>
                  <a:lumOff val="15000"/>
                </a:srgb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57068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000000">
                  <a:lumMod val="85000"/>
                  <a:lumOff val="15000"/>
                </a:srgb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13813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000000">
                  <a:lumMod val="85000"/>
                  <a:lumOff val="15000"/>
                </a:srgb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954699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000000">
                  <a:lumMod val="85000"/>
                  <a:lumOff val="15000"/>
                </a:srgb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97623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12/21/2019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‹N›</a:t>
            </a:fld>
            <a:endParaRPr lang="en-US" dirty="0"/>
          </a:p>
        </p:txBody>
      </p:sp>
    </p:spTree>
    <p:extLst>
      <p:ext uri="{BB962C8B-B14F-4D97-AF65-F5344CB8AC3E}">
        <p14:creationId xmlns:p14="http://schemas.microsoft.com/office/powerpoint/2010/main" val="1561546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srgbClr val="000000">
                    <a:lumMod val="85000"/>
                    <a:lumOff val="15000"/>
                  </a:srgbClr>
                </a:solidFill>
              </a:rPr>
              <a:pPr/>
              <a:t>12/21/2019</a:t>
            </a:fld>
            <a:endParaRPr lang="en-US">
              <a:solidFill>
                <a:srgbClr val="000000">
                  <a:lumMod val="85000"/>
                  <a:lumOff val="15000"/>
                </a:srgb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srgbClr val="000000">
                  <a:lumMod val="85000"/>
                  <a:lumOff val="15000"/>
                </a:srgb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a:solidFill>
                <a:srgbClr val="000000">
                  <a:lumMod val="85000"/>
                  <a:lumOff val="15000"/>
                </a:srgbClr>
              </a:solidFill>
            </a:endParaRPr>
          </a:p>
        </p:txBody>
      </p:sp>
    </p:spTree>
    <p:extLst>
      <p:ext uri="{BB962C8B-B14F-4D97-AF65-F5344CB8AC3E}">
        <p14:creationId xmlns:p14="http://schemas.microsoft.com/office/powerpoint/2010/main" val="1951136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9106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3198418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587094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12/21/2019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282638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748650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it-IT" smtClean="0"/>
              <a:pPr/>
              <a:t>21/12/2019</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dirty="0">
              <a:solidFill>
                <a:srgbClr val="000000">
                  <a:lumMod val="85000"/>
                  <a:lumOff val="15000"/>
                </a:srgbClr>
              </a:solidFill>
            </a:endParaRPr>
          </a:p>
        </p:txBody>
      </p:sp>
    </p:spTree>
    <p:extLst>
      <p:ext uri="{BB962C8B-B14F-4D97-AF65-F5344CB8AC3E}">
        <p14:creationId xmlns:p14="http://schemas.microsoft.com/office/powerpoint/2010/main" val="2149062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000000">
                  <a:lumMod val="85000"/>
                  <a:lumOff val="15000"/>
                </a:srgb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96638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000000">
                  <a:lumMod val="85000"/>
                  <a:lumOff val="15000"/>
                </a:srgb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3655245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000000">
                  <a:lumMod val="85000"/>
                  <a:lumOff val="15000"/>
                </a:srgb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85086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3280291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000000">
                  <a:lumMod val="85000"/>
                  <a:lumOff val="15000"/>
                </a:srgb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2282428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srgbClr val="000000">
                    <a:lumMod val="85000"/>
                    <a:lumOff val="15000"/>
                  </a:srgbClr>
                </a:solidFill>
              </a:rPr>
              <a:pPr/>
              <a:t>12/21/2019</a:t>
            </a:fld>
            <a:endParaRPr lang="en-US">
              <a:solidFill>
                <a:srgbClr val="000000">
                  <a:lumMod val="85000"/>
                  <a:lumOff val="15000"/>
                </a:srgb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srgbClr val="000000">
                  <a:lumMod val="85000"/>
                  <a:lumOff val="15000"/>
                </a:srgb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srgbClr val="000000">
                    <a:lumMod val="85000"/>
                    <a:lumOff val="15000"/>
                  </a:srgbClr>
                </a:solidFill>
              </a:rPr>
              <a:pPr/>
              <a:t>‹N›</a:t>
            </a:fld>
            <a:endParaRPr lang="en-US">
              <a:solidFill>
                <a:srgbClr val="000000">
                  <a:lumMod val="85000"/>
                  <a:lumOff val="15000"/>
                </a:srgbClr>
              </a:solidFill>
            </a:endParaRPr>
          </a:p>
        </p:txBody>
      </p:sp>
    </p:spTree>
    <p:extLst>
      <p:ext uri="{BB962C8B-B14F-4D97-AF65-F5344CB8AC3E}">
        <p14:creationId xmlns:p14="http://schemas.microsoft.com/office/powerpoint/2010/main" val="149818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6628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185290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000000">
                  <a:lumMod val="85000"/>
                  <a:lumOff val="15000"/>
                </a:srgb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53543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pPr/>
              <a:t>12/21/2019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202124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12/21/2019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352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12/21/2019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‹N›</a:t>
            </a:fld>
            <a:endParaRPr lang="en-US"/>
          </a:p>
        </p:txBody>
      </p:sp>
    </p:spTree>
    <p:extLst>
      <p:ext uri="{BB962C8B-B14F-4D97-AF65-F5344CB8AC3E}">
        <p14:creationId xmlns:p14="http://schemas.microsoft.com/office/powerpoint/2010/main" val="31667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12/21/2019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‹N›</a:t>
            </a:fld>
            <a:endParaRPr lang="en-US"/>
          </a:p>
        </p:txBody>
      </p:sp>
    </p:spTree>
    <p:extLst>
      <p:ext uri="{BB962C8B-B14F-4D97-AF65-F5344CB8AC3E}">
        <p14:creationId xmlns:p14="http://schemas.microsoft.com/office/powerpoint/2010/main" val="321082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‹N›</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08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pPr/>
              <a:t>12/21/2019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pPr/>
              <a:t>‹N›</a:t>
            </a:fld>
            <a:endParaRPr lang="en-US"/>
          </a:p>
        </p:txBody>
      </p:sp>
    </p:spTree>
    <p:extLst>
      <p:ext uri="{BB962C8B-B14F-4D97-AF65-F5344CB8AC3E}">
        <p14:creationId xmlns:p14="http://schemas.microsoft.com/office/powerpoint/2010/main" val="15845751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1" r:id="rId5"/>
    <p:sldLayoutId id="2147483697" r:id="rId6"/>
    <p:sldLayoutId id="2147483698"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8268456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123325605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srgbClr val="000000">
                    <a:lumMod val="75000"/>
                    <a:lumOff val="25000"/>
                  </a:srgbClr>
                </a:solidFill>
              </a:rPr>
              <a:pPr/>
              <a:t>12/21/2019</a:t>
            </a:fld>
            <a:endParaRPr lang="en-US">
              <a:solidFill>
                <a:srgbClr val="000000">
                  <a:lumMod val="75000"/>
                  <a:lumOff val="25000"/>
                </a:srgb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srgbClr val="000000">
                  <a:lumMod val="85000"/>
                  <a:lumOff val="15000"/>
                </a:srgb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srgbClr val="000000">
                    <a:lumMod val="75000"/>
                    <a:lumOff val="25000"/>
                  </a:srgbClr>
                </a:solidFill>
              </a:rPr>
              <a:pPr/>
              <a:t>‹N›</a:t>
            </a:fld>
            <a:endParaRPr lang="en-US">
              <a:solidFill>
                <a:srgbClr val="000000">
                  <a:lumMod val="75000"/>
                  <a:lumOff val="25000"/>
                </a:srgbClr>
              </a:solidFill>
            </a:endParaRPr>
          </a:p>
        </p:txBody>
      </p:sp>
    </p:spTree>
    <p:extLst>
      <p:ext uri="{BB962C8B-B14F-4D97-AF65-F5344CB8AC3E}">
        <p14:creationId xmlns:p14="http://schemas.microsoft.com/office/powerpoint/2010/main" val="35033655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estrousero.blogspot.com/2017/03/clil-step-by-step-to-multilingual.html?m=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hyperlink" Target="https://www.youtube.com/watch?v=XbtmGKif7Ck"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19B2EB12-332C-4DCC-9746-30DD4690F9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xmlns="" id="{AFD40B55-BABB-4B33-ADD3-0C234043067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34774" y="590550"/>
            <a:ext cx="5480792" cy="2739376"/>
            <a:chOff x="7807230" y="2012810"/>
            <a:chExt cx="3251252" cy="3459865"/>
          </a:xfrm>
        </p:grpSpPr>
        <p:sp>
          <p:nvSpPr>
            <p:cNvPr id="142" name="Rectangle 141">
              <a:extLst>
                <a:ext uri="{FF2B5EF4-FFF2-40B4-BE49-F238E27FC236}">
                  <a16:creationId xmlns:a16="http://schemas.microsoft.com/office/drawing/2014/main" xmlns="" id="{C324E181-0B87-4B75-A5EC-6A4B1BD1B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xmlns="" id="{577211FB-84C1-4B06-AF95-F83D0394DC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Immagine 12">
            <a:extLst>
              <a:ext uri="{FF2B5EF4-FFF2-40B4-BE49-F238E27FC236}">
                <a16:creationId xmlns:a16="http://schemas.microsoft.com/office/drawing/2014/main" xmlns="" id="{F1F3B90E-5571-4D2D-93C6-6A274866021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1134" y="1393950"/>
            <a:ext cx="5148072" cy="1132576"/>
          </a:xfrm>
          <a:prstGeom prst="rect">
            <a:avLst/>
          </a:prstGeom>
          <a:noFill/>
        </p:spPr>
      </p:pic>
      <p:grpSp>
        <p:nvGrpSpPr>
          <p:cNvPr id="145" name="Group 144">
            <a:extLst>
              <a:ext uri="{FF2B5EF4-FFF2-40B4-BE49-F238E27FC236}">
                <a16:creationId xmlns:a16="http://schemas.microsoft.com/office/drawing/2014/main" xmlns="" id="{E616EDA1-F722-4C6A-AD2F-E487C7EBE6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34774" y="3544708"/>
            <a:ext cx="2651760" cy="2739376"/>
            <a:chOff x="7807230" y="2012810"/>
            <a:chExt cx="3251252" cy="3459865"/>
          </a:xfrm>
        </p:grpSpPr>
        <p:sp>
          <p:nvSpPr>
            <p:cNvPr id="146" name="Rectangle 145">
              <a:extLst>
                <a:ext uri="{FF2B5EF4-FFF2-40B4-BE49-F238E27FC236}">
                  <a16:creationId xmlns:a16="http://schemas.microsoft.com/office/drawing/2014/main" xmlns="" id="{2B994A57-EDEF-4F7C-9FF3-8A46664686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xmlns="" id="{C0D45935-877E-4620-9F00-69FFC601B3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Immagine 13" descr="LOGO">
            <a:extLst>
              <a:ext uri="{FF2B5EF4-FFF2-40B4-BE49-F238E27FC236}">
                <a16:creationId xmlns:a16="http://schemas.microsoft.com/office/drawing/2014/main" xmlns="" id="{24BB4637-9991-4D77-ACD3-A61DB37041F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99366" y="3753108"/>
            <a:ext cx="2322576" cy="2322576"/>
          </a:xfrm>
          <a:prstGeom prst="rect">
            <a:avLst/>
          </a:prstGeom>
          <a:noFill/>
        </p:spPr>
      </p:pic>
      <p:grpSp>
        <p:nvGrpSpPr>
          <p:cNvPr id="149" name="Group 148">
            <a:extLst>
              <a:ext uri="{FF2B5EF4-FFF2-40B4-BE49-F238E27FC236}">
                <a16:creationId xmlns:a16="http://schemas.microsoft.com/office/drawing/2014/main" xmlns="" id="{718BCC2B-0684-4382-A2D3-C9ADC77687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85270" y="3544708"/>
            <a:ext cx="2651760" cy="2739376"/>
            <a:chOff x="7807230" y="2012810"/>
            <a:chExt cx="3251252" cy="3459865"/>
          </a:xfrm>
        </p:grpSpPr>
        <p:sp>
          <p:nvSpPr>
            <p:cNvPr id="150" name="Rectangle 149">
              <a:extLst>
                <a:ext uri="{FF2B5EF4-FFF2-40B4-BE49-F238E27FC236}">
                  <a16:creationId xmlns:a16="http://schemas.microsoft.com/office/drawing/2014/main" xmlns="" id="{F67BE271-7CC8-493E-ACC7-330B8DAEC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xmlns="" id="{B416E226-9BF3-4654-A708-DDC3A062CF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0" name="Picture 6" descr="Risultati immagini per logo clil">
            <a:extLst>
              <a:ext uri="{FF2B5EF4-FFF2-40B4-BE49-F238E27FC236}">
                <a16:creationId xmlns:a16="http://schemas.microsoft.com/office/drawing/2014/main" xmlns="" id="{A62FEB49-F6D2-43D2-A2B4-C44B6D6EE7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49862" y="4333752"/>
            <a:ext cx="2322576" cy="1161288"/>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roup 152">
            <a:extLst>
              <a:ext uri="{FF2B5EF4-FFF2-40B4-BE49-F238E27FC236}">
                <a16:creationId xmlns:a16="http://schemas.microsoft.com/office/drawing/2014/main" xmlns="" id="{B5D0BDB0-2E17-4D86-BEE1-1A1817E0469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06100" y="583417"/>
            <a:ext cx="5451125" cy="5700667"/>
            <a:chOff x="7807230" y="2012810"/>
            <a:chExt cx="3251252" cy="3459865"/>
          </a:xfrm>
        </p:grpSpPr>
        <p:sp>
          <p:nvSpPr>
            <p:cNvPr id="154" name="Rectangle 153">
              <a:extLst>
                <a:ext uri="{FF2B5EF4-FFF2-40B4-BE49-F238E27FC236}">
                  <a16:creationId xmlns:a16="http://schemas.microsoft.com/office/drawing/2014/main" xmlns="" id="{07A4205F-B9AE-4B05-9BDE-05C46ED38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xmlns="" id="{7B833BEF-B243-4FC2-967F-3C9C2085A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Segnaposto immagine 9" descr="Immagine che contiene esterni, vecchio, sedendo, largo&#10;&#10;Descrizione generata automaticamente">
            <a:extLst>
              <a:ext uri="{FF2B5EF4-FFF2-40B4-BE49-F238E27FC236}">
                <a16:creationId xmlns:a16="http://schemas.microsoft.com/office/drawing/2014/main" xmlns="" id="{40812BF2-8CD9-40AC-94D6-D64107F417FE}"/>
              </a:ext>
            </a:extLst>
          </p:cNvPr>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r="17798"/>
          <a:stretch/>
        </p:blipFill>
        <p:spPr>
          <a:xfrm rot="5400000">
            <a:off x="6261614" y="997634"/>
            <a:ext cx="5340096" cy="4872232"/>
          </a:xfrm>
          <a:prstGeom prst="rect">
            <a:avLst/>
          </a:prstGeom>
        </p:spPr>
      </p:pic>
      <p:sp>
        <p:nvSpPr>
          <p:cNvPr id="12" name="Rettangolo 11">
            <a:extLst>
              <a:ext uri="{FF2B5EF4-FFF2-40B4-BE49-F238E27FC236}">
                <a16:creationId xmlns:a16="http://schemas.microsoft.com/office/drawing/2014/main" xmlns="" id="{20644AEC-2921-4AEC-B668-A244FC7AF833}"/>
              </a:ext>
            </a:extLst>
          </p:cNvPr>
          <p:cNvSpPr/>
          <p:nvPr/>
        </p:nvSpPr>
        <p:spPr>
          <a:xfrm>
            <a:off x="6505730" y="779489"/>
            <a:ext cx="4841823" cy="2769989"/>
          </a:xfrm>
          <a:prstGeom prst="rect">
            <a:avLst/>
          </a:prstGeom>
        </p:spPr>
        <p:txBody>
          <a:bodyPr wrap="square">
            <a:spAutoFit/>
          </a:bodyPr>
          <a:lstStyle/>
          <a:p>
            <a:pPr indent="449580" algn="ctr">
              <a:spcBef>
                <a:spcPts val="600"/>
              </a:spcBef>
              <a:tabLst>
                <a:tab pos="3060065" algn="ctr"/>
                <a:tab pos="6120130" algn="r"/>
                <a:tab pos="1890395" algn="ctr"/>
                <a:tab pos="3060065" algn="ctr"/>
                <a:tab pos="6120130" algn="r"/>
              </a:tabLst>
            </a:pPr>
            <a:r>
              <a:rPr lang="it-IT"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Istituto Comprensivo Cosenza III </a:t>
            </a:r>
            <a:endParaRPr lang="it-IT"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49580" algn="ctr">
              <a:spcBef>
                <a:spcPts val="600"/>
              </a:spcBef>
              <a:tabLst>
                <a:tab pos="3060065" algn="ctr"/>
                <a:tab pos="6120130" algn="r"/>
                <a:tab pos="1890395" algn="ctr"/>
                <a:tab pos="3060065" algn="ctr"/>
                <a:tab pos="6120130" algn="r"/>
              </a:tabLst>
            </a:pPr>
            <a:r>
              <a:rPr lang="it-IT"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it-IT"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Via Negroni”</a:t>
            </a:r>
            <a:endParaRPr lang="it-IT"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Bef>
                <a:spcPts val="600"/>
              </a:spcBef>
              <a:tabLst>
                <a:tab pos="3060065" algn="ctr"/>
                <a:tab pos="6120130" algn="r"/>
                <a:tab pos="3060065" algn="ctr"/>
                <a:tab pos="6570980" algn="r"/>
              </a:tabLst>
            </a:pPr>
            <a:r>
              <a:rPr lang="it-IT"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Cosenza</a:t>
            </a:r>
            <a:endParaRPr lang="it-IT"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Bef>
                <a:spcPts val="600"/>
              </a:spcBef>
            </a:pPr>
            <a:r>
              <a:rPr lang="it-IT"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ERASMUS+ KA101</a:t>
            </a:r>
            <a:endParaRPr lang="it-IT"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600"/>
              </a:spcBef>
            </a:pPr>
            <a:r>
              <a:rPr lang="it-IT"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“Noi per una scuola Inclusiva, Innovata, Internazionale”</a:t>
            </a:r>
            <a:endParaRPr lang="it-IT"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600"/>
              </a:spcBef>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Codice</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2018-1-IT02-KA101-046929</a:t>
            </a:r>
          </a:p>
          <a:p>
            <a:pPr algn="ctr">
              <a:spcBef>
                <a:spcPts val="600"/>
              </a:spcBef>
            </a:pP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CUP </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C89F19000020006</a:t>
            </a:r>
            <a:endParaRPr lang="it-IT"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79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388D28E-5FE4-463D-895E-90D43CD63E35}"/>
              </a:ext>
            </a:extLst>
          </p:cNvPr>
          <p:cNvSpPr>
            <a:spLocks noGrp="1"/>
          </p:cNvSpPr>
          <p:nvPr>
            <p:ph type="title"/>
          </p:nvPr>
        </p:nvSpPr>
        <p:spPr>
          <a:xfrm>
            <a:off x="6312665" y="1597446"/>
            <a:ext cx="5420298" cy="3602515"/>
          </a:xfrm>
        </p:spPr>
        <p:txBody>
          <a:bodyPr>
            <a:normAutofit/>
          </a:bodyPr>
          <a:lstStyle/>
          <a:p>
            <a:pPr marL="285750" lvl="0" indent="-285750">
              <a:lnSpc>
                <a:spcPct val="107000"/>
              </a:lnSpc>
              <a:spcBef>
                <a:spcPts val="900"/>
              </a:spcBef>
              <a:spcAft>
                <a:spcPts val="800"/>
              </a:spcAft>
              <a:buClr>
                <a:srgbClr val="000000">
                  <a:lumMod val="85000"/>
                  <a:lumOff val="15000"/>
                </a:srgbClr>
              </a:buClr>
              <a:buFont typeface="Wingdings" panose="05000000000000000000" pitchFamily="2" charset="2"/>
              <a:buChar char="v"/>
            </a:pPr>
            <a:r>
              <a:rPr lang="it-IT" sz="1400" b="1" dirty="0" smtClean="0">
                <a:solidFill>
                  <a:srgbClr val="000000"/>
                </a:solidFill>
                <a:latin typeface="Comic Sans MS" panose="030F0702030302020204" pitchFamily="66" charset="0"/>
                <a:ea typeface="Calibri" panose="020F0502020204030204" pitchFamily="34" charset="0"/>
                <a:cs typeface="HelveticaNeue-Bold"/>
              </a:rPr>
              <a:t>NOW USE YOUR ANSWERS TO WRITE A SUMMARY OF THE TEXT.</a:t>
            </a: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sz="1400" b="1" dirty="0" smtClean="0">
                <a:solidFill>
                  <a:srgbClr val="000000"/>
                </a:solidFill>
                <a:latin typeface="Comic Sans MS" panose="030F0702030302020204" pitchFamily="66" charset="0"/>
                <a:ea typeface="Calibri" panose="020F0502020204030204" pitchFamily="34" charset="0"/>
                <a:cs typeface="HelveticaNeue-Bold"/>
              </a:rPr>
              <a:t>ADD THE </a:t>
            </a:r>
            <a:r>
              <a:rPr lang="it-IT" sz="1400" b="1" dirty="0" smtClean="0">
                <a:solidFill>
                  <a:srgbClr val="00EE6C"/>
                </a:solidFill>
                <a:latin typeface="Comic Sans MS" panose="030F0702030302020204" pitchFamily="66" charset="0"/>
                <a:ea typeface="Calibri" panose="020F0502020204030204" pitchFamily="34" charset="0"/>
                <a:cs typeface="HelveticaNeue-Bold"/>
              </a:rPr>
              <a:t>GREEN </a:t>
            </a:r>
            <a:r>
              <a:rPr lang="it-IT" sz="1400" b="1" dirty="0" smtClean="0">
                <a:solidFill>
                  <a:srgbClr val="000000"/>
                </a:solidFill>
                <a:latin typeface="Comic Sans MS" panose="030F0702030302020204" pitchFamily="66" charset="0"/>
                <a:ea typeface="Calibri" panose="020F0502020204030204" pitchFamily="34" charset="0"/>
                <a:cs typeface="HelveticaNeue-Bold"/>
              </a:rPr>
              <a:t>WORDS IN THE QUESTIONS TO THE ANSWERS.</a:t>
            </a: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sz="1400" b="1" dirty="0" smtClean="0">
                <a:solidFill>
                  <a:srgbClr val="000000"/>
                </a:solidFill>
                <a:latin typeface="Comic Sans MS" panose="030F0702030302020204" pitchFamily="66" charset="0"/>
                <a:ea typeface="Calibri" panose="020F0502020204030204" pitchFamily="34" charset="0"/>
                <a:cs typeface="HelveticaNeue-Bold"/>
              </a:rPr>
              <a:t>THE WORDS IN</a:t>
            </a: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t-IT" sz="1400" b="1" dirty="0" smtClean="0">
                <a:solidFill>
                  <a:srgbClr val="FF0000"/>
                </a:solidFill>
                <a:latin typeface="Comic Sans MS" panose="030F0702030302020204" pitchFamily="66" charset="0"/>
                <a:ea typeface="Calibri" panose="020F0502020204030204" pitchFamily="34" charset="0"/>
                <a:cs typeface="HelveticaNeue-Bold"/>
              </a:rPr>
              <a:t>RED </a:t>
            </a:r>
            <a:r>
              <a:rPr lang="it-IT" sz="1400" b="1" dirty="0" smtClean="0">
                <a:solidFill>
                  <a:srgbClr val="000000"/>
                </a:solidFill>
                <a:latin typeface="Comic Sans MS" panose="030F0702030302020204" pitchFamily="66" charset="0"/>
                <a:ea typeface="Calibri" panose="020F0502020204030204" pitchFamily="34" charset="0"/>
                <a:cs typeface="HelveticaNeue-Bold"/>
              </a:rPr>
              <a:t>IN THE QUESTION SUBSTITUTE THE WORDS IN </a:t>
            </a:r>
            <a:r>
              <a:rPr lang="it-IT" sz="1400" b="1" dirty="0" smtClean="0">
                <a:solidFill>
                  <a:srgbClr val="FF0000"/>
                </a:solidFill>
                <a:latin typeface="Comic Sans MS" panose="030F0702030302020204" pitchFamily="66" charset="0"/>
                <a:ea typeface="Calibri" panose="020F0502020204030204" pitchFamily="34" charset="0"/>
                <a:cs typeface="HelveticaNeue-Bold"/>
              </a:rPr>
              <a:t>RED </a:t>
            </a:r>
            <a:r>
              <a:rPr lang="it-IT" sz="1400" b="1" dirty="0" smtClean="0">
                <a:solidFill>
                  <a:srgbClr val="000000"/>
                </a:solidFill>
                <a:latin typeface="Comic Sans MS" panose="030F0702030302020204" pitchFamily="66" charset="0"/>
                <a:ea typeface="Calibri" panose="020F0502020204030204" pitchFamily="34" charset="0"/>
                <a:cs typeface="HelveticaNeue-Bold"/>
              </a:rPr>
              <a:t>IN THE ANSWER.</a:t>
            </a:r>
            <a: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sz="1400" dirty="0" smtClean="0"/>
              <a:t>                   </a:t>
            </a:r>
            <a:br>
              <a:rPr lang="it-IT" sz="1400" dirty="0" smtClean="0"/>
            </a:br>
            <a:r>
              <a:rPr lang="it-IT" sz="1400" dirty="0" smtClean="0">
                <a:solidFill>
                  <a:srgbClr val="C00000"/>
                </a:solidFill>
              </a:rPr>
              <a:t>                                   </a:t>
            </a:r>
            <a:endParaRPr lang="it-IT" sz="1400" dirty="0">
              <a:solidFill>
                <a:srgbClr val="C00000"/>
              </a:solidFill>
            </a:endParaRPr>
          </a:p>
        </p:txBody>
      </p:sp>
      <p:graphicFrame>
        <p:nvGraphicFramePr>
          <p:cNvPr id="5" name="Segnaposto contenuto 4">
            <a:extLst>
              <a:ext uri="{FF2B5EF4-FFF2-40B4-BE49-F238E27FC236}">
                <a16:creationId xmlns="" xmlns:a16="http://schemas.microsoft.com/office/drawing/2014/main" id="{7FEBD51B-214A-44AB-A863-92DB4F0F08F9}"/>
              </a:ext>
            </a:extLst>
          </p:cNvPr>
          <p:cNvGraphicFramePr>
            <a:graphicFrameLocks noGrp="1"/>
          </p:cNvGraphicFramePr>
          <p:nvPr>
            <p:ph sz="half" idx="2"/>
            <p:extLst>
              <p:ext uri="{D42A27DB-BD31-4B8C-83A1-F6EECF244321}">
                <p14:modId xmlns:p14="http://schemas.microsoft.com/office/powerpoint/2010/main" val="1499982270"/>
              </p:ext>
            </p:extLst>
          </p:nvPr>
        </p:nvGraphicFramePr>
        <p:xfrm>
          <a:off x="661012" y="1355073"/>
          <a:ext cx="5343181" cy="4569780"/>
        </p:xfrm>
        <a:graphic>
          <a:graphicData uri="http://schemas.openxmlformats.org/drawingml/2006/table">
            <a:tbl>
              <a:tblPr firstRow="1" firstCol="1" bandRow="1"/>
              <a:tblGrid>
                <a:gridCol w="2503646">
                  <a:extLst>
                    <a:ext uri="{9D8B030D-6E8A-4147-A177-3AD203B41FA5}">
                      <a16:colId xmlns="" xmlns:a16="http://schemas.microsoft.com/office/drawing/2014/main" val="2385593807"/>
                    </a:ext>
                  </a:extLst>
                </a:gridCol>
                <a:gridCol w="2839535">
                  <a:extLst>
                    <a:ext uri="{9D8B030D-6E8A-4147-A177-3AD203B41FA5}">
                      <a16:colId xmlns="" xmlns:a16="http://schemas.microsoft.com/office/drawing/2014/main" val="2265122418"/>
                    </a:ext>
                  </a:extLst>
                </a:gridCol>
              </a:tblGrid>
              <a:tr h="640059">
                <a:tc>
                  <a:txBody>
                    <a:bodyPr/>
                    <a:lstStyle/>
                    <a:p>
                      <a:pPr algn="just">
                        <a:lnSpc>
                          <a:spcPct val="107000"/>
                        </a:lnSpc>
                        <a:spcAft>
                          <a:spcPts val="0"/>
                        </a:spcAft>
                      </a:pPr>
                      <a:endParaRPr lang="it-IT" sz="1000" b="1" dirty="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HOW MANY TEAMS ARE THERE </a:t>
                      </a:r>
                      <a:r>
                        <a:rPr lang="it-IT" sz="1000" b="1" dirty="0">
                          <a:solidFill>
                            <a:srgbClr val="00EE6C"/>
                          </a:solidFill>
                          <a:effectLst/>
                          <a:latin typeface="Comic Sans MS" panose="030F0702030302020204" pitchFamily="66" charset="0"/>
                          <a:ea typeface="Calibri" panose="020F0502020204030204" pitchFamily="34" charset="0"/>
                          <a:cs typeface="HelveticaNeue-Bold"/>
                        </a:rPr>
                        <a:t>IN A BASKETBALL MATCH</a:t>
                      </a:r>
                      <a:r>
                        <a:rPr lang="it-IT" sz="1000" b="1" dirty="0">
                          <a:solidFill>
                            <a:srgbClr val="000000"/>
                          </a:solidFill>
                          <a:effectLst/>
                          <a:latin typeface="Comic Sans MS" panose="030F0702030302020204" pitchFamily="66" charset="0"/>
                          <a:ea typeface="Calibri" panose="020F0502020204030204" pitchFamily="34" charset="0"/>
                          <a:cs typeface="HelveticaNeue-Bold"/>
                        </a:rPr>
                        <a:t>?</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smtClean="0">
                          <a:solidFill>
                            <a:srgbClr val="000000"/>
                          </a:solidFill>
                          <a:effectLst/>
                          <a:latin typeface="Comic Sans MS" panose="030F0702030302020204" pitchFamily="66" charset="0"/>
                          <a:ea typeface="Calibri" panose="020F0502020204030204" pitchFamily="34" charset="0"/>
                          <a:cs typeface="HelveticaNeue-Bold"/>
                        </a:rPr>
                        <a:t> </a:t>
                      </a:r>
                      <a:endParaRPr lang="it-IT"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dirty="0" smtClean="0">
                          <a:solidFill>
                            <a:srgbClr val="000000"/>
                          </a:solidFill>
                          <a:effectLst/>
                          <a:latin typeface="Comic Sans MS" panose="030F0702030302020204" pitchFamily="66" charset="0"/>
                          <a:ea typeface="Calibri" panose="020F0502020204030204" pitchFamily="34" charset="0"/>
                          <a:cs typeface="HelveticaNeue-Bold"/>
                        </a:rPr>
                        <a:t>THERE ARE ___ TEAMS.</a:t>
                      </a:r>
                      <a:endParaRPr lang="it-IT"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it-IT" sz="1000" b="1" dirty="0" smtClean="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7369945"/>
                  </a:ext>
                </a:extLst>
              </a:tr>
              <a:tr h="489759">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HOW MANY PLAYERS ARE THERE </a:t>
                      </a:r>
                      <a:r>
                        <a:rPr lang="it-IT" sz="1000" b="1" dirty="0">
                          <a:solidFill>
                            <a:srgbClr val="00EE6C"/>
                          </a:solidFill>
                          <a:effectLst/>
                          <a:latin typeface="Comic Sans MS" panose="030F0702030302020204" pitchFamily="66" charset="0"/>
                          <a:ea typeface="Calibri" panose="020F0502020204030204" pitchFamily="34" charset="0"/>
                          <a:cs typeface="HelveticaNeue-Bold"/>
                        </a:rPr>
                        <a:t>IN A TEAM?</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THERE ___ FIVE PLAYERS.</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1604607"/>
                  </a:ext>
                </a:extLst>
              </a:tr>
              <a:tr h="489759">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HOW MANY QUARTERS ARE THERE </a:t>
                      </a:r>
                      <a:r>
                        <a:rPr lang="it-IT" sz="1000" b="1" dirty="0">
                          <a:solidFill>
                            <a:srgbClr val="00EE6C"/>
                          </a:solidFill>
                          <a:effectLst/>
                          <a:latin typeface="Comic Sans MS" panose="030F0702030302020204" pitchFamily="66" charset="0"/>
                          <a:ea typeface="Calibri" panose="020F0502020204030204" pitchFamily="34" charset="0"/>
                          <a:cs typeface="HelveticaNeue-Bold"/>
                        </a:rPr>
                        <a:t>IN A MATCH</a:t>
                      </a:r>
                      <a:r>
                        <a:rPr lang="it-IT" sz="1000" b="1" dirty="0">
                          <a:solidFill>
                            <a:srgbClr val="000000"/>
                          </a:solidFill>
                          <a:effectLst/>
                          <a:latin typeface="Comic Sans MS" panose="030F0702030302020204" pitchFamily="66" charset="0"/>
                          <a:ea typeface="Calibri" panose="020F0502020204030204" pitchFamily="34" charset="0"/>
                          <a:cs typeface="HelveticaNeue-Bold"/>
                        </a:rPr>
                        <a:t>?</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_____ ARE FOUR QUARTERS.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9426815"/>
                  </a:ext>
                </a:extLst>
              </a:tr>
              <a:tr h="489759">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HOW MANY MINUTES ARE THERE </a:t>
                      </a:r>
                      <a:r>
                        <a:rPr lang="it-IT" sz="1000" b="1" dirty="0">
                          <a:solidFill>
                            <a:srgbClr val="00EE6C"/>
                          </a:solidFill>
                          <a:effectLst/>
                          <a:latin typeface="Comic Sans MS" panose="030F0702030302020204" pitchFamily="66" charset="0"/>
                          <a:ea typeface="Calibri" panose="020F0502020204030204" pitchFamily="34" charset="0"/>
                          <a:cs typeface="HelveticaNeue-Bold"/>
                        </a:rPr>
                        <a:t>IN A </a:t>
                      </a:r>
                      <a:r>
                        <a:rPr lang="it-IT" sz="1000" b="1" dirty="0" smtClean="0">
                          <a:solidFill>
                            <a:srgbClr val="00EE6C"/>
                          </a:solidFill>
                          <a:effectLst/>
                          <a:latin typeface="Comic Sans MS" panose="030F0702030302020204" pitchFamily="66" charset="0"/>
                          <a:ea typeface="Calibri" panose="020F0502020204030204" pitchFamily="34" charset="0"/>
                          <a:cs typeface="HelveticaNeue-Bold"/>
                        </a:rPr>
                        <a:t>BASKETBALL </a:t>
                      </a:r>
                      <a:r>
                        <a:rPr lang="it-IT" sz="1000" b="1" dirty="0">
                          <a:solidFill>
                            <a:srgbClr val="00EE6C"/>
                          </a:solidFill>
                          <a:effectLst/>
                          <a:latin typeface="Comic Sans MS" panose="030F0702030302020204" pitchFamily="66" charset="0"/>
                          <a:ea typeface="Calibri" panose="020F0502020204030204" pitchFamily="34" charset="0"/>
                          <a:cs typeface="HelveticaNeue-Bold"/>
                        </a:rPr>
                        <a:t>QUARTER</a:t>
                      </a:r>
                      <a:r>
                        <a:rPr lang="it-IT" sz="1000" b="1" dirty="0">
                          <a:solidFill>
                            <a:srgbClr val="000000"/>
                          </a:solidFill>
                          <a:effectLst/>
                          <a:latin typeface="Comic Sans MS" panose="030F0702030302020204" pitchFamily="66" charset="0"/>
                          <a:ea typeface="Calibri" panose="020F0502020204030204" pitchFamily="34" charset="0"/>
                          <a:cs typeface="HelveticaNeue-Bold"/>
                        </a:rPr>
                        <a:t>?</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THERE ___ TEN _______.</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2549131"/>
                  </a:ext>
                </a:extLst>
              </a:tr>
              <a:tr h="489759">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HOW MANY POINTS IS </a:t>
                      </a:r>
                      <a:r>
                        <a:rPr lang="it-IT" sz="1000" b="1" dirty="0">
                          <a:solidFill>
                            <a:srgbClr val="FF0000"/>
                          </a:solidFill>
                          <a:effectLst/>
                          <a:latin typeface="Comic Sans MS" panose="030F0702030302020204" pitchFamily="66" charset="0"/>
                          <a:ea typeface="Calibri" panose="020F0502020204030204" pitchFamily="34" charset="0"/>
                          <a:cs typeface="HelveticaNeue-Bold"/>
                        </a:rPr>
                        <a:t>A FIELD GOAL</a:t>
                      </a:r>
                      <a:r>
                        <a:rPr lang="it-IT" sz="1000" b="1" dirty="0">
                          <a:solidFill>
                            <a:srgbClr val="000000"/>
                          </a:solidFill>
                          <a:effectLst/>
                          <a:latin typeface="Comic Sans MS" panose="030F0702030302020204" pitchFamily="66" charset="0"/>
                          <a:ea typeface="Calibri" panose="020F0502020204030204" pitchFamily="34" charset="0"/>
                          <a:cs typeface="HelveticaNeue-Bold"/>
                        </a:rPr>
                        <a:t> WORTH?</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IT</a:t>
                      </a:r>
                      <a:r>
                        <a:rPr lang="it-IT" sz="1000" b="1">
                          <a:solidFill>
                            <a:srgbClr val="000000"/>
                          </a:solidFill>
                          <a:effectLst/>
                          <a:latin typeface="Comic Sans MS" panose="030F0702030302020204" pitchFamily="66" charset="0"/>
                          <a:ea typeface="Calibri" panose="020F0502020204030204" pitchFamily="34" charset="0"/>
                          <a:cs typeface="HelveticaNeue-Bold"/>
                        </a:rPr>
                        <a:t> IS WORTH ___ POINTS.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8699863"/>
                  </a:ext>
                </a:extLst>
              </a:tr>
              <a:tr h="740463">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HOW MANY POINTS IS </a:t>
                      </a:r>
                      <a:r>
                        <a:rPr lang="it-IT" sz="1000" b="1">
                          <a:solidFill>
                            <a:srgbClr val="FF0000"/>
                          </a:solidFill>
                          <a:effectLst/>
                          <a:latin typeface="Comic Sans MS" panose="030F0702030302020204" pitchFamily="66" charset="0"/>
                          <a:ea typeface="Calibri" panose="020F0502020204030204" pitchFamily="34" charset="0"/>
                          <a:cs typeface="HelveticaNeue-Bold"/>
                        </a:rPr>
                        <a:t>A BALL SHOT FROM OUTSIDE THE THREE-POINT ARC</a:t>
                      </a:r>
                      <a:r>
                        <a:rPr lang="it-IT" sz="1000" b="1">
                          <a:solidFill>
                            <a:srgbClr val="000000"/>
                          </a:solidFill>
                          <a:effectLst/>
                          <a:latin typeface="Comic Sans MS" panose="030F0702030302020204" pitchFamily="66" charset="0"/>
                          <a:ea typeface="Calibri" panose="020F0502020204030204" pitchFamily="34" charset="0"/>
                          <a:cs typeface="HelveticaNeue-Bold"/>
                        </a:rPr>
                        <a:t> WORTH?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dirty="0">
                          <a:solidFill>
                            <a:srgbClr val="FF0000"/>
                          </a:solidFill>
                          <a:effectLst/>
                          <a:latin typeface="Comic Sans MS" panose="030F0702030302020204" pitchFamily="66" charset="0"/>
                          <a:ea typeface="Calibri" panose="020F0502020204030204" pitchFamily="34" charset="0"/>
                          <a:cs typeface="HelveticaNeue-Bold"/>
                        </a:rPr>
                        <a:t>IT</a:t>
                      </a:r>
                      <a:r>
                        <a:rPr lang="it-IT" sz="1000" b="1" dirty="0">
                          <a:solidFill>
                            <a:srgbClr val="000000"/>
                          </a:solidFill>
                          <a:effectLst/>
                          <a:latin typeface="Comic Sans MS" panose="030F0702030302020204" pitchFamily="66" charset="0"/>
                          <a:ea typeface="Calibri" panose="020F0502020204030204" pitchFamily="34" charset="0"/>
                          <a:cs typeface="HelveticaNeue-Bold"/>
                        </a:rPr>
                        <a:t> IS </a:t>
                      </a:r>
                      <a:r>
                        <a:rPr lang="it-IT" sz="1000" b="1" dirty="0" smtClean="0">
                          <a:solidFill>
                            <a:srgbClr val="000000"/>
                          </a:solidFill>
                          <a:effectLst/>
                          <a:latin typeface="Comic Sans MS" panose="030F0702030302020204" pitchFamily="66" charset="0"/>
                          <a:ea typeface="Calibri" panose="020F0502020204030204" pitchFamily="34" charset="0"/>
                          <a:cs typeface="HelveticaNeue-Bold"/>
                        </a:rPr>
                        <a:t>_______ </a:t>
                      </a:r>
                      <a:r>
                        <a:rPr lang="it-IT" sz="1000" b="1" dirty="0">
                          <a:solidFill>
                            <a:srgbClr val="000000"/>
                          </a:solidFill>
                          <a:effectLst/>
                          <a:latin typeface="Comic Sans MS" panose="030F0702030302020204" pitchFamily="66" charset="0"/>
                          <a:ea typeface="Calibri" panose="020F0502020204030204" pitchFamily="34" charset="0"/>
                          <a:cs typeface="HelveticaNeue-Bold"/>
                        </a:rPr>
                        <a:t>THREE POINTS.</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5453367"/>
                  </a:ext>
                </a:extLst>
              </a:tr>
              <a:tr h="740463">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HOW MANY POINTS ARE </a:t>
                      </a:r>
                      <a:r>
                        <a:rPr lang="it-IT" sz="1000" b="1">
                          <a:solidFill>
                            <a:srgbClr val="FF0000"/>
                          </a:solidFill>
                          <a:effectLst/>
                          <a:latin typeface="Comic Sans MS" panose="030F0702030302020204" pitchFamily="66" charset="0"/>
                          <a:ea typeface="Calibri" panose="020F0502020204030204" pitchFamily="34" charset="0"/>
                          <a:cs typeface="HelveticaNeue-Bold"/>
                        </a:rPr>
                        <a:t>FREE SHOTS FROM A LINE NEAR THE EDGE OF THE KEY</a:t>
                      </a:r>
                      <a:r>
                        <a:rPr lang="it-IT" sz="1000" b="1">
                          <a:solidFill>
                            <a:srgbClr val="000000"/>
                          </a:solidFill>
                          <a:effectLst/>
                          <a:latin typeface="Comic Sans MS" panose="030F0702030302020204" pitchFamily="66" charset="0"/>
                          <a:ea typeface="Calibri" panose="020F0502020204030204" pitchFamily="34" charset="0"/>
                          <a:cs typeface="HelveticaNeue-Bold"/>
                        </a:rPr>
                        <a:t> WORTH?</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THEY </a:t>
                      </a:r>
                      <a:r>
                        <a:rPr lang="it-IT" sz="1000" b="1">
                          <a:solidFill>
                            <a:srgbClr val="000000"/>
                          </a:solidFill>
                          <a:effectLst/>
                          <a:latin typeface="Comic Sans MS" panose="030F0702030302020204" pitchFamily="66" charset="0"/>
                          <a:ea typeface="Calibri" panose="020F0502020204030204" pitchFamily="34" charset="0"/>
                          <a:cs typeface="HelveticaNeue-Bold"/>
                        </a:rPr>
                        <a:t>___ _____ ONE POINT.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9374345"/>
                  </a:ext>
                </a:extLst>
              </a:tr>
              <a:tr h="489759">
                <a:tc>
                  <a:txBody>
                    <a:bodyPr/>
                    <a:lstStyle/>
                    <a:p>
                      <a:pPr algn="just">
                        <a:lnSpc>
                          <a:spcPct val="107000"/>
                        </a:lnSpc>
                        <a:spcAft>
                          <a:spcPts val="0"/>
                        </a:spcAft>
                      </a:pPr>
                      <a:r>
                        <a:rPr lang="it-IT" sz="1000" b="1">
                          <a:solidFill>
                            <a:srgbClr val="000000"/>
                          </a:solidFill>
                          <a:effectLst/>
                          <a:latin typeface="Comic Sans MS" panose="030F0702030302020204" pitchFamily="66" charset="0"/>
                          <a:ea typeface="Calibri" panose="020F0502020204030204" pitchFamily="34" charset="0"/>
                          <a:cs typeface="HelveticaNeue-Bold"/>
                        </a:rPr>
                        <a:t>HOW MANY SUBSTITUTIONS MAY THE COACH MAKE?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solidFill>
                            <a:srgbClr val="000000"/>
                          </a:solidFill>
                          <a:effectLst/>
                          <a:latin typeface="Comic Sans MS" panose="030F0702030302020204" pitchFamily="66" charset="0"/>
                          <a:ea typeface="Calibri" panose="020F0502020204030204" pitchFamily="34" charset="0"/>
                          <a:cs typeface="HelveticaNeue-Bold"/>
                        </a:rPr>
                        <a:t>THERE’S __ LIMIT TO SUBSTITUTIONS THE COACH MAY ____.</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65" marR="47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1421737"/>
                  </a:ext>
                </a:extLst>
              </a:tr>
            </a:tbl>
          </a:graphicData>
        </a:graphic>
      </p:graphicFrame>
      <p:sp>
        <p:nvSpPr>
          <p:cNvPr id="8" name="Rettangolo 7"/>
          <p:cNvSpPr/>
          <p:nvPr/>
        </p:nvSpPr>
        <p:spPr>
          <a:xfrm>
            <a:off x="649995" y="627962"/>
            <a:ext cx="3866921" cy="369332"/>
          </a:xfrm>
          <a:prstGeom prst="rect">
            <a:avLst/>
          </a:prstGeom>
        </p:spPr>
        <p:txBody>
          <a:bodyPr wrap="square">
            <a:spAutoFit/>
          </a:bodyPr>
          <a:lstStyle/>
          <a:p>
            <a:r>
              <a:rPr lang="it-IT" b="1" dirty="0">
                <a:solidFill>
                  <a:srgbClr val="000000"/>
                </a:solidFill>
                <a:latin typeface="Comic Sans MS" panose="030F0702030302020204" pitchFamily="66" charset="0"/>
              </a:rPr>
              <a:t>ANSWER THE QUESTIONS.</a:t>
            </a:r>
            <a:endParaRPr lang="it-IT" dirty="0">
              <a:solidFill>
                <a:srgbClr val="000000"/>
              </a:solidFill>
            </a:endParaRPr>
          </a:p>
        </p:txBody>
      </p:sp>
    </p:spTree>
    <p:extLst>
      <p:ext uri="{BB962C8B-B14F-4D97-AF65-F5344CB8AC3E}">
        <p14:creationId xmlns:p14="http://schemas.microsoft.com/office/powerpoint/2010/main" val="213271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5E5A013-8A7F-4233-8636-5C2ACE5509B0}"/>
              </a:ext>
            </a:extLst>
          </p:cNvPr>
          <p:cNvSpPr>
            <a:spLocks noGrp="1"/>
          </p:cNvSpPr>
          <p:nvPr>
            <p:ph idx="1"/>
          </p:nvPr>
        </p:nvSpPr>
        <p:spPr>
          <a:xfrm>
            <a:off x="1066800" y="977153"/>
            <a:ext cx="10058400" cy="4975591"/>
          </a:xfrm>
        </p:spPr>
        <p:txBody>
          <a:bodyPr/>
          <a:lstStyle/>
          <a:p>
            <a:pPr marL="0" lvl="0" indent="0" algn="ctr">
              <a:lnSpc>
                <a:spcPct val="107000"/>
              </a:lnSpc>
              <a:spcAft>
                <a:spcPts val="800"/>
              </a:spcAft>
              <a:buClr>
                <a:srgbClr val="000000">
                  <a:lumMod val="85000"/>
                  <a:lumOff val="15000"/>
                </a:srgbClr>
              </a:buClr>
              <a:buNone/>
            </a:pPr>
            <a:r>
              <a:rPr lang="it-IT" sz="2000" b="1" dirty="0">
                <a:solidFill>
                  <a:srgbClr val="C00000"/>
                </a:solidFill>
                <a:latin typeface="Comic Sans MS" panose="030F0702030302020204" pitchFamily="66" charset="0"/>
                <a:ea typeface="Calibri" panose="020F0502020204030204" pitchFamily="34" charset="0"/>
                <a:cs typeface="HelveticaNeue-Bold"/>
              </a:rPr>
              <a:t>AND NOW…..........</a:t>
            </a:r>
          </a:p>
          <a:p>
            <a:pPr lvl="0" algn="just">
              <a:lnSpc>
                <a:spcPct val="107000"/>
              </a:lnSpc>
              <a:spcAft>
                <a:spcPts val="800"/>
              </a:spcAft>
              <a:buClr>
                <a:srgbClr val="000000">
                  <a:lumMod val="85000"/>
                  <a:lumOff val="15000"/>
                </a:srgbClr>
              </a:buClr>
            </a:pPr>
            <a:endParaRPr lang="it-IT" sz="1800" b="1" dirty="0">
              <a:solidFill>
                <a:srgbClr val="000000"/>
              </a:solidFill>
              <a:latin typeface="Comic Sans MS" panose="030F0702030302020204" pitchFamily="66" charset="0"/>
              <a:ea typeface="Calibri" panose="020F0502020204030204" pitchFamily="34" charset="0"/>
              <a:cs typeface="HelveticaNeue-Bold"/>
            </a:endParaRPr>
          </a:p>
          <a:p>
            <a:pPr lvl="0" algn="just">
              <a:lnSpc>
                <a:spcPct val="107000"/>
              </a:lnSpc>
              <a:spcAft>
                <a:spcPts val="800"/>
              </a:spcAft>
              <a:buClr>
                <a:srgbClr val="000000">
                  <a:lumMod val="85000"/>
                  <a:lumOff val="15000"/>
                </a:srgbClr>
              </a:buClr>
            </a:pPr>
            <a:r>
              <a:rPr lang="it-IT" sz="2000" b="1" dirty="0">
                <a:solidFill>
                  <a:srgbClr val="000000"/>
                </a:solidFill>
                <a:latin typeface="Comic Sans MS" panose="030F0702030302020204" pitchFamily="66" charset="0"/>
                <a:ea typeface="Calibri" panose="020F0502020204030204" pitchFamily="34" charset="0"/>
                <a:cs typeface="HelveticaNeue-Bold"/>
              </a:rPr>
              <a:t>DRAW A RECTANGULAR, BASKETBALL COURT</a:t>
            </a: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
                <a:srgbClr val="000000">
                  <a:lumMod val="85000"/>
                  <a:lumOff val="15000"/>
                </a:srgbClr>
              </a:buClr>
            </a:pPr>
            <a:r>
              <a:rPr lang="it-IT" sz="2000" b="1" dirty="0">
                <a:solidFill>
                  <a:srgbClr val="000000"/>
                </a:solidFill>
                <a:latin typeface="Comic Sans MS" panose="030F0702030302020204" pitchFamily="66" charset="0"/>
                <a:ea typeface="Calibri" panose="020F0502020204030204" pitchFamily="34" charset="0"/>
                <a:cs typeface="HelveticaNeue-Bold"/>
              </a:rPr>
              <a:t>DRAW TWO TEAMS IN THE COURT</a:t>
            </a: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
                <a:srgbClr val="000000">
                  <a:lumMod val="85000"/>
                  <a:lumOff val="15000"/>
                </a:srgbClr>
              </a:buClr>
            </a:pPr>
            <a:r>
              <a:rPr lang="it-IT" sz="2000" b="1" dirty="0">
                <a:solidFill>
                  <a:srgbClr val="000000"/>
                </a:solidFill>
                <a:latin typeface="Comic Sans MS" panose="030F0702030302020204" pitchFamily="66" charset="0"/>
                <a:ea typeface="Calibri" panose="020F0502020204030204" pitchFamily="34" charset="0"/>
                <a:cs typeface="HelveticaNeue-Bold"/>
              </a:rPr>
              <a:t>DRAW A DRIBBLING PLAYER</a:t>
            </a: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
                <a:srgbClr val="000000">
                  <a:lumMod val="85000"/>
                  <a:lumOff val="15000"/>
                </a:srgbClr>
              </a:buClr>
            </a:pPr>
            <a:r>
              <a:rPr lang="it-IT" sz="2000" b="1" dirty="0">
                <a:solidFill>
                  <a:srgbClr val="000000"/>
                </a:solidFill>
                <a:latin typeface="Comic Sans MS" panose="030F0702030302020204" pitchFamily="66" charset="0"/>
                <a:ea typeface="Calibri" panose="020F0502020204030204" pitchFamily="34" charset="0"/>
                <a:cs typeface="HelveticaNeue-Bold"/>
              </a:rPr>
              <a:t>DRAW A PLAYER WHO PASSES THE BALL</a:t>
            </a: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
                <a:srgbClr val="000000">
                  <a:lumMod val="85000"/>
                  <a:lumOff val="15000"/>
                </a:srgbClr>
              </a:buClr>
            </a:pPr>
            <a:r>
              <a:rPr lang="it-IT" sz="2000" b="1" dirty="0">
                <a:solidFill>
                  <a:srgbClr val="000000"/>
                </a:solidFill>
                <a:latin typeface="Comic Sans MS" panose="030F0702030302020204" pitchFamily="66" charset="0"/>
                <a:ea typeface="Calibri" panose="020F0502020204030204" pitchFamily="34" charset="0"/>
                <a:cs typeface="HelveticaNeue-Bold"/>
              </a:rPr>
              <a:t>DRAW THE KEY (FREE THROW LANE)</a:t>
            </a: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216680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persona, gruppo, figlio, giovane&#10;&#10;Descrizione generata automaticamente">
            <a:extLst>
              <a:ext uri="{FF2B5EF4-FFF2-40B4-BE49-F238E27FC236}">
                <a16:creationId xmlns:a16="http://schemas.microsoft.com/office/drawing/2014/main" xmlns="" id="{9B8A7EF1-3366-47B3-BF93-11F840E9675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9320" y="3503950"/>
            <a:ext cx="6131420" cy="3012441"/>
          </a:xfrm>
        </p:spPr>
      </p:pic>
      <p:pic>
        <p:nvPicPr>
          <p:cNvPr id="12" name="Immagine 11" descr="Immagine che contiene persona, tavolo, sedendo, ragazzo&#10;&#10;Descrizione generata automaticamente">
            <a:extLst>
              <a:ext uri="{FF2B5EF4-FFF2-40B4-BE49-F238E27FC236}">
                <a16:creationId xmlns:a16="http://schemas.microsoft.com/office/drawing/2014/main" xmlns="" id="{2B6386FD-5E0A-4C07-BF7F-59B21DD06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712" y="398101"/>
            <a:ext cx="3459298" cy="6143092"/>
          </a:xfrm>
          <a:prstGeom prst="rect">
            <a:avLst/>
          </a:prstGeom>
          <a:solidFill>
            <a:schemeClr val="accent4">
              <a:lumMod val="20000"/>
              <a:lumOff val="80000"/>
            </a:schemeClr>
          </a:solidFill>
        </p:spPr>
      </p:pic>
      <p:pic>
        <p:nvPicPr>
          <p:cNvPr id="14" name="Immagine 13" descr="Immagine che contiene persona, tavolo, piccolo, tenendo&#10;&#10;Descrizione generata automaticamente">
            <a:extLst>
              <a:ext uri="{FF2B5EF4-FFF2-40B4-BE49-F238E27FC236}">
                <a16:creationId xmlns:a16="http://schemas.microsoft.com/office/drawing/2014/main" xmlns="" id="{6C9A08C0-6071-49C7-AEAB-196B6EDB3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903" y="374755"/>
            <a:ext cx="2475760" cy="6160956"/>
          </a:xfrm>
          <a:prstGeom prst="rect">
            <a:avLst/>
          </a:prstGeom>
        </p:spPr>
      </p:pic>
      <p:pic>
        <p:nvPicPr>
          <p:cNvPr id="17" name="Segnaposto contenuto 12" descr="Immagine che contiene gruppo, persona, sedendo, tavolo&#10;&#10;Descrizione generata automaticamente">
            <a:extLst>
              <a:ext uri="{FF2B5EF4-FFF2-40B4-BE49-F238E27FC236}">
                <a16:creationId xmlns:a16="http://schemas.microsoft.com/office/drawing/2014/main" xmlns="" id="{35858E94-87EC-4307-812A-452E4ACB5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754" y="359764"/>
            <a:ext cx="5546361" cy="3240274"/>
          </a:xfrm>
          <a:prstGeom prst="rect">
            <a:avLst/>
          </a:prstGeom>
        </p:spPr>
      </p:pic>
    </p:spTree>
    <p:extLst>
      <p:ext uri="{BB962C8B-B14F-4D97-AF65-F5344CB8AC3E}">
        <p14:creationId xmlns:p14="http://schemas.microsoft.com/office/powerpoint/2010/main" val="2927918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F8AA0F-CCE8-40A6-8104-C0F0625EA31E}"/>
              </a:ext>
            </a:extLst>
          </p:cNvPr>
          <p:cNvSpPr>
            <a:spLocks noGrp="1"/>
          </p:cNvSpPr>
          <p:nvPr>
            <p:ph type="title"/>
          </p:nvPr>
        </p:nvSpPr>
        <p:spPr>
          <a:xfrm>
            <a:off x="976859" y="238373"/>
            <a:ext cx="10058400" cy="840919"/>
          </a:xfrm>
        </p:spPr>
        <p:txBody>
          <a:bodyPr>
            <a:normAutofit fontScale="90000"/>
          </a:bodyPr>
          <a:lstStyle/>
          <a:p>
            <a:pPr algn="ctr">
              <a:lnSpc>
                <a:spcPct val="107000"/>
              </a:lnSpc>
              <a:spcAft>
                <a:spcPts val="800"/>
              </a:spcAft>
            </a:pPr>
            <a:r>
              <a:rPr lang="it-IT" sz="3100" b="1" dirty="0">
                <a:solidFill>
                  <a:srgbClr val="FF0000"/>
                </a:solidFill>
                <a:latin typeface="Comic Sans MS" panose="030F0702030302020204" pitchFamily="66" charset="0"/>
                <a:ea typeface="Calibri" panose="020F0502020204030204" pitchFamily="34" charset="0"/>
                <a:cs typeface="HelveticaNeue-Bold"/>
              </a:rPr>
              <a:t/>
            </a:r>
            <a:br>
              <a:rPr lang="it-IT" sz="3100" b="1" dirty="0">
                <a:solidFill>
                  <a:srgbClr val="FF0000"/>
                </a:solidFill>
                <a:latin typeface="Comic Sans MS" panose="030F0702030302020204" pitchFamily="66" charset="0"/>
                <a:ea typeface="Calibri" panose="020F0502020204030204" pitchFamily="34" charset="0"/>
                <a:cs typeface="HelveticaNeue-Bold"/>
              </a:rPr>
            </a:br>
            <a:r>
              <a:rPr lang="it-IT" sz="3100" b="1" dirty="0">
                <a:solidFill>
                  <a:srgbClr val="FF0000"/>
                </a:solidFill>
                <a:latin typeface="Comic Sans MS" panose="030F0702030302020204" pitchFamily="66" charset="0"/>
                <a:ea typeface="Calibri" panose="020F0502020204030204" pitchFamily="34" charset="0"/>
                <a:cs typeface="HelveticaNeue-Bold"/>
              </a:rPr>
              <a:t/>
            </a:r>
            <a:br>
              <a:rPr lang="it-IT" sz="3100" b="1" dirty="0">
                <a:solidFill>
                  <a:srgbClr val="FF0000"/>
                </a:solidFill>
                <a:latin typeface="Comic Sans MS" panose="030F0702030302020204" pitchFamily="66" charset="0"/>
                <a:ea typeface="Calibri" panose="020F0502020204030204" pitchFamily="34" charset="0"/>
                <a:cs typeface="HelveticaNeue-Bold"/>
              </a:rPr>
            </a:br>
            <a:r>
              <a:rPr lang="it-IT" sz="3100" b="1" dirty="0">
                <a:solidFill>
                  <a:srgbClr val="FF0000"/>
                </a:solidFill>
                <a:latin typeface="Comic Sans MS" panose="030F0702030302020204" pitchFamily="66" charset="0"/>
                <a:ea typeface="Calibri" panose="020F0502020204030204" pitchFamily="34" charset="0"/>
                <a:cs typeface="HelveticaNeue-Bold"/>
              </a:rPr>
              <a:t>LET’S GO AND PLAY</a:t>
            </a:r>
            <a:r>
              <a:rPr lang="it-IT" sz="3100" dirty="0">
                <a:latin typeface="Calibri" panose="020F0502020204030204" pitchFamily="34" charset="0"/>
                <a:ea typeface="Calibri" panose="020F0502020204030204" pitchFamily="34" charset="0"/>
                <a:cs typeface="Times New Roman" panose="02020603050405020304" pitchFamily="18" charset="0"/>
              </a:rPr>
              <a:t/>
            </a:r>
            <a:br>
              <a:rPr lang="it-IT" sz="3100" dirty="0">
                <a:latin typeface="Calibri" panose="020F0502020204030204" pitchFamily="34" charset="0"/>
                <a:ea typeface="Calibri" panose="020F0502020204030204" pitchFamily="34" charset="0"/>
                <a:cs typeface="Times New Roman" panose="02020603050405020304" pitchFamily="18" charset="0"/>
              </a:rPr>
            </a:br>
            <a:r>
              <a:rPr lang="it-IT" sz="3100" b="1" dirty="0">
                <a:solidFill>
                  <a:srgbClr val="FF0000"/>
                </a:solidFill>
                <a:latin typeface="Comic Sans MS" panose="030F0702030302020204" pitchFamily="66" charset="0"/>
                <a:ea typeface="Calibri" panose="020F0502020204030204" pitchFamily="34" charset="0"/>
                <a:cs typeface="HelveticaNeue-Bold"/>
              </a:rPr>
              <a:t> </a:t>
            </a:r>
            <a:r>
              <a:rPr lang="it-IT" sz="3600" dirty="0">
                <a:latin typeface="Calibri" panose="020F0502020204030204" pitchFamily="34" charset="0"/>
                <a:ea typeface="Calibri" panose="020F0502020204030204" pitchFamily="34" charset="0"/>
                <a:cs typeface="Times New Roman" panose="02020603050405020304" pitchFamily="18" charset="0"/>
              </a:rPr>
              <a:t/>
            </a:r>
            <a:br>
              <a:rPr lang="it-IT" sz="3600"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graphicFrame>
        <p:nvGraphicFramePr>
          <p:cNvPr id="4" name="Segnaposto contenuto 3">
            <a:extLst>
              <a:ext uri="{FF2B5EF4-FFF2-40B4-BE49-F238E27FC236}">
                <a16:creationId xmlns:a16="http://schemas.microsoft.com/office/drawing/2014/main" xmlns="" id="{163128C8-2F41-4375-A033-B236A19B62C0}"/>
              </a:ext>
            </a:extLst>
          </p:cNvPr>
          <p:cNvGraphicFramePr>
            <a:graphicFrameLocks noGrp="1"/>
          </p:cNvGraphicFramePr>
          <p:nvPr>
            <p:ph idx="1"/>
            <p:extLst>
              <p:ext uri="{D42A27DB-BD31-4B8C-83A1-F6EECF244321}">
                <p14:modId xmlns:p14="http://schemas.microsoft.com/office/powerpoint/2010/main" val="3794998727"/>
              </p:ext>
            </p:extLst>
          </p:nvPr>
        </p:nvGraphicFramePr>
        <p:xfrm>
          <a:off x="3222444" y="1049310"/>
          <a:ext cx="5621756" cy="5396460"/>
        </p:xfrm>
        <a:graphic>
          <a:graphicData uri="http://schemas.openxmlformats.org/drawingml/2006/table">
            <a:tbl>
              <a:tblPr firstRow="1" firstCol="1" bandRow="1"/>
              <a:tblGrid>
                <a:gridCol w="561206">
                  <a:extLst>
                    <a:ext uri="{9D8B030D-6E8A-4147-A177-3AD203B41FA5}">
                      <a16:colId xmlns:a16="http://schemas.microsoft.com/office/drawing/2014/main" xmlns="" val="2185776916"/>
                    </a:ext>
                  </a:extLst>
                </a:gridCol>
                <a:gridCol w="561206">
                  <a:extLst>
                    <a:ext uri="{9D8B030D-6E8A-4147-A177-3AD203B41FA5}">
                      <a16:colId xmlns:a16="http://schemas.microsoft.com/office/drawing/2014/main" xmlns="" val="3516359092"/>
                    </a:ext>
                  </a:extLst>
                </a:gridCol>
                <a:gridCol w="562418">
                  <a:extLst>
                    <a:ext uri="{9D8B030D-6E8A-4147-A177-3AD203B41FA5}">
                      <a16:colId xmlns:a16="http://schemas.microsoft.com/office/drawing/2014/main" xmlns="" val="1891834349"/>
                    </a:ext>
                  </a:extLst>
                </a:gridCol>
                <a:gridCol w="562418">
                  <a:extLst>
                    <a:ext uri="{9D8B030D-6E8A-4147-A177-3AD203B41FA5}">
                      <a16:colId xmlns:a16="http://schemas.microsoft.com/office/drawing/2014/main" xmlns="" val="1885648471"/>
                    </a:ext>
                  </a:extLst>
                </a:gridCol>
                <a:gridCol w="562418">
                  <a:extLst>
                    <a:ext uri="{9D8B030D-6E8A-4147-A177-3AD203B41FA5}">
                      <a16:colId xmlns:a16="http://schemas.microsoft.com/office/drawing/2014/main" xmlns="" val="2325742270"/>
                    </a:ext>
                  </a:extLst>
                </a:gridCol>
                <a:gridCol w="562418">
                  <a:extLst>
                    <a:ext uri="{9D8B030D-6E8A-4147-A177-3AD203B41FA5}">
                      <a16:colId xmlns:a16="http://schemas.microsoft.com/office/drawing/2014/main" xmlns="" val="2071044569"/>
                    </a:ext>
                  </a:extLst>
                </a:gridCol>
                <a:gridCol w="562418">
                  <a:extLst>
                    <a:ext uri="{9D8B030D-6E8A-4147-A177-3AD203B41FA5}">
                      <a16:colId xmlns:a16="http://schemas.microsoft.com/office/drawing/2014/main" xmlns="" val="1287221969"/>
                    </a:ext>
                  </a:extLst>
                </a:gridCol>
                <a:gridCol w="562418">
                  <a:extLst>
                    <a:ext uri="{9D8B030D-6E8A-4147-A177-3AD203B41FA5}">
                      <a16:colId xmlns:a16="http://schemas.microsoft.com/office/drawing/2014/main" xmlns="" val="182846074"/>
                    </a:ext>
                  </a:extLst>
                </a:gridCol>
                <a:gridCol w="562418">
                  <a:extLst>
                    <a:ext uri="{9D8B030D-6E8A-4147-A177-3AD203B41FA5}">
                      <a16:colId xmlns:a16="http://schemas.microsoft.com/office/drawing/2014/main" xmlns="" val="3963691097"/>
                    </a:ext>
                  </a:extLst>
                </a:gridCol>
                <a:gridCol w="562418">
                  <a:extLst>
                    <a:ext uri="{9D8B030D-6E8A-4147-A177-3AD203B41FA5}">
                      <a16:colId xmlns:a16="http://schemas.microsoft.com/office/drawing/2014/main" xmlns="" val="3290053960"/>
                    </a:ext>
                  </a:extLst>
                </a:gridCol>
              </a:tblGrid>
              <a:tr h="422776">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C</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U</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FFFF"/>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F</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V</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603491"/>
                  </a:ext>
                </a:extLst>
              </a:tr>
              <a:tr h="376713">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dirty="0">
                          <a:effectLst/>
                          <a:latin typeface="Comic Sans MS" panose="030F0702030302020204" pitchFamily="66" charset="0"/>
                          <a:ea typeface="Calibri" panose="020F0502020204030204" pitchFamily="34" charset="0"/>
                          <a:cs typeface="HelveticaNeue-Bold"/>
                        </a:rPr>
                        <a:t> </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B</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V</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97720"/>
                  </a:ext>
                </a:extLst>
              </a:tr>
              <a:tr h="391996">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F</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8191916"/>
                  </a:ext>
                </a:extLst>
              </a:tr>
              <a:tr h="391996">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C</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P</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9598370"/>
                  </a:ext>
                </a:extLst>
              </a:tr>
              <a:tr h="376713">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H</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C</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3837344"/>
                  </a:ext>
                </a:extLst>
              </a:tr>
              <a:tr h="391996">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S</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H</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3104083"/>
                  </a:ext>
                </a:extLst>
              </a:tr>
              <a:tr h="391996">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H</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M</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G</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2749386"/>
                  </a:ext>
                </a:extLst>
              </a:tr>
              <a:tr h="376713">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H</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D</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632495189"/>
                  </a:ext>
                </a:extLst>
              </a:tr>
              <a:tr h="391996">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U</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V</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R</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449597816"/>
                  </a:ext>
                </a:extLst>
              </a:tr>
              <a:tr h="376713">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S</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3207911641"/>
                  </a:ext>
                </a:extLst>
              </a:tr>
              <a:tr h="376713">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B</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G</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P</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N</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B</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950808"/>
                  </a:ext>
                </a:extLst>
              </a:tr>
              <a:tr h="376713">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19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H</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G</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B</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6658096"/>
                  </a:ext>
                </a:extLst>
              </a:tr>
              <a:tr h="376713">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L</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F</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T</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F</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U</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L</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S</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5137809"/>
                  </a:ext>
                </a:extLst>
              </a:tr>
              <a:tr h="376713">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L</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dirty="0">
                          <a:effectLst/>
                          <a:latin typeface="Comic Sans MS" panose="030F0702030302020204" pitchFamily="66" charset="0"/>
                          <a:ea typeface="Calibri" panose="020F0502020204030204" pitchFamily="34" charset="0"/>
                          <a:cs typeface="HelveticaNeue-Bold"/>
                        </a:rPr>
                        <a:t> </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07000"/>
                        </a:lnSpc>
                        <a:spcAft>
                          <a:spcPts val="0"/>
                        </a:spcAft>
                      </a:pPr>
                      <a:r>
                        <a:rPr lang="it-IT" sz="700" b="1">
                          <a:effectLst/>
                          <a:latin typeface="Comic Sans MS" panose="030F0702030302020204" pitchFamily="66" charset="0"/>
                          <a:ea typeface="Calibri" panose="020F0502020204030204" pitchFamily="34" charset="0"/>
                          <a:cs typeface="HelveticaNeue-Bold"/>
                        </a:rPr>
                        <a:t>24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K</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a:solidFill>
                            <a:srgbClr val="FF0000"/>
                          </a:solidFill>
                          <a:effectLst/>
                          <a:latin typeface="Comic Sans MS" panose="030F0702030302020204" pitchFamily="66" charset="0"/>
                          <a:ea typeface="Calibri" panose="020F0502020204030204" pitchFamily="34" charset="0"/>
                          <a:cs typeface="HelveticaNeue-Bold"/>
                        </a:rPr>
                        <a:t>E</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700" b="1" dirty="0">
                          <a:solidFill>
                            <a:srgbClr val="FF0000"/>
                          </a:solidFill>
                          <a:effectLst/>
                          <a:latin typeface="Comic Sans MS" panose="030F0702030302020204" pitchFamily="66" charset="0"/>
                          <a:ea typeface="Calibri" panose="020F0502020204030204" pitchFamily="34" charset="0"/>
                          <a:cs typeface="HelveticaNeue-Bold"/>
                        </a:rPr>
                        <a:t> </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700" b="1" dirty="0">
                          <a:solidFill>
                            <a:srgbClr val="FF0000"/>
                          </a:solidFill>
                          <a:effectLst/>
                          <a:latin typeface="Comic Sans MS" panose="030F0702030302020204" pitchFamily="66" charset="0"/>
                          <a:ea typeface="Calibri" panose="020F0502020204030204" pitchFamily="34" charset="0"/>
                          <a:cs typeface="HelveticaNeue-Bold"/>
                        </a:rPr>
                        <a:t>Y</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833" marR="3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6994172"/>
                  </a:ext>
                </a:extLst>
              </a:tr>
            </a:tbl>
          </a:graphicData>
        </a:graphic>
      </p:graphicFrame>
    </p:spTree>
    <p:extLst>
      <p:ext uri="{BB962C8B-B14F-4D97-AF65-F5344CB8AC3E}">
        <p14:creationId xmlns:p14="http://schemas.microsoft.com/office/powerpoint/2010/main" val="167238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0270758-2099-4099-8582-427AC9255B33}"/>
              </a:ext>
            </a:extLst>
          </p:cNvPr>
          <p:cNvSpPr>
            <a:spLocks noGrp="1"/>
          </p:cNvSpPr>
          <p:nvPr>
            <p:ph sz="half" idx="1"/>
          </p:nvPr>
        </p:nvSpPr>
        <p:spPr>
          <a:xfrm>
            <a:off x="359764" y="419724"/>
            <a:ext cx="5906125" cy="6115987"/>
          </a:xfrm>
        </p:spPr>
        <p:txBody>
          <a:bodyPr>
            <a:noAutofit/>
          </a:bodyPr>
          <a:lstStyle/>
          <a:p>
            <a:pPr lvl="0" algn="just">
              <a:lnSpc>
                <a:spcPct val="115000"/>
              </a:lnSpc>
              <a:buClr>
                <a:srgbClr val="000000">
                  <a:lumMod val="85000"/>
                  <a:lumOff val="15000"/>
                </a:srgbClr>
              </a:buClr>
            </a:pPr>
            <a:r>
              <a:rPr lang="it-IT" sz="1600" b="1" dirty="0">
                <a:solidFill>
                  <a:srgbClr val="FF0000"/>
                </a:solidFill>
                <a:latin typeface="Comic Sans MS" panose="030F0702030302020204" pitchFamily="66" charset="0"/>
                <a:ea typeface="Calibri" panose="020F0502020204030204" pitchFamily="34" charset="0"/>
                <a:cs typeface="HelveticaNeue-Bold"/>
              </a:rPr>
              <a:t>ACROSS</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 Basketball </a:t>
            </a:r>
            <a:r>
              <a:rPr lang="it-IT" sz="1500" b="1" dirty="0" err="1">
                <a:solidFill>
                  <a:srgbClr val="000000"/>
                </a:solidFill>
                <a:latin typeface="Comic Sans MS" pitchFamily="66" charset="0"/>
                <a:ea typeface="Calibri" panose="020F0502020204030204" pitchFamily="34" charset="0"/>
                <a:cs typeface="HelveticaNeue-Bold"/>
              </a:rPr>
              <a:t>is</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played</a:t>
            </a:r>
            <a:r>
              <a:rPr lang="it-IT" sz="1500" b="1" dirty="0">
                <a:solidFill>
                  <a:srgbClr val="000000"/>
                </a:solidFill>
                <a:latin typeface="Comic Sans MS" pitchFamily="66" charset="0"/>
                <a:ea typeface="Calibri" panose="020F0502020204030204" pitchFamily="34" charset="0"/>
                <a:cs typeface="HelveticaNeue-Bold"/>
              </a:rPr>
              <a:t> on a -----.</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3. The </a:t>
            </a:r>
            <a:r>
              <a:rPr lang="it-IT" sz="1500" b="1" dirty="0" err="1">
                <a:solidFill>
                  <a:srgbClr val="000000"/>
                </a:solidFill>
                <a:latin typeface="Comic Sans MS" pitchFamily="66" charset="0"/>
                <a:ea typeface="Calibri" panose="020F0502020204030204" pitchFamily="34" charset="0"/>
                <a:cs typeface="HelveticaNeue-Bold"/>
              </a:rPr>
              <a:t>number</a:t>
            </a:r>
            <a:r>
              <a:rPr lang="it-IT" sz="1500" b="1" dirty="0">
                <a:solidFill>
                  <a:srgbClr val="000000"/>
                </a:solidFill>
                <a:latin typeface="Comic Sans MS" pitchFamily="66" charset="0"/>
                <a:ea typeface="Calibri" panose="020F0502020204030204" pitchFamily="34" charset="0"/>
                <a:cs typeface="HelveticaNeue-Bold"/>
              </a:rPr>
              <a:t> of players in a basketball team.</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7. Look -- the </a:t>
            </a:r>
            <a:r>
              <a:rPr lang="it-IT" sz="1500" b="1" dirty="0" err="1">
                <a:solidFill>
                  <a:srgbClr val="000000"/>
                </a:solidFill>
                <a:latin typeface="Comic Sans MS" pitchFamily="66" charset="0"/>
                <a:ea typeface="Calibri" panose="020F0502020204030204" pitchFamily="34" charset="0"/>
                <a:cs typeface="HelveticaNeue-Bold"/>
              </a:rPr>
              <a:t>hoop</a:t>
            </a:r>
            <a:r>
              <a:rPr lang="it-IT" sz="1500" b="1" dirty="0">
                <a:solidFill>
                  <a:srgbClr val="000000"/>
                </a:solidFill>
                <a:latin typeface="Comic Sans MS" pitchFamily="66" charset="0"/>
                <a:ea typeface="Calibri" panose="020F0502020204030204" pitchFamily="34" charset="0"/>
                <a:cs typeface="HelveticaNeue-Bold"/>
              </a:rPr>
              <a:t>!</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8. ---- </a:t>
            </a:r>
            <a:r>
              <a:rPr lang="it-IT" sz="1500" b="1" dirty="0" err="1">
                <a:solidFill>
                  <a:srgbClr val="000000"/>
                </a:solidFill>
                <a:latin typeface="Comic Sans MS" pitchFamily="66" charset="0"/>
                <a:ea typeface="Calibri" panose="020F0502020204030204" pitchFamily="34" charset="0"/>
                <a:cs typeface="HelveticaNeue-Bold"/>
              </a:rPr>
              <a:t>throws</a:t>
            </a:r>
            <a:r>
              <a:rPr lang="it-IT" sz="1500" b="1" dirty="0">
                <a:solidFill>
                  <a:srgbClr val="000000"/>
                </a:solidFill>
                <a:latin typeface="Comic Sans MS" pitchFamily="66" charset="0"/>
                <a:ea typeface="Calibri" panose="020F0502020204030204" pitchFamily="34" charset="0"/>
                <a:cs typeface="HelveticaNeue-Bold"/>
              </a:rPr>
              <a:t> are </a:t>
            </a:r>
            <a:r>
              <a:rPr lang="it-IT" sz="1500" b="1" dirty="0" err="1">
                <a:solidFill>
                  <a:srgbClr val="000000"/>
                </a:solidFill>
                <a:latin typeface="Comic Sans MS" pitchFamily="66" charset="0"/>
                <a:ea typeface="Calibri" panose="020F0502020204030204" pitchFamily="34" charset="0"/>
                <a:cs typeface="HelveticaNeue-Bold"/>
              </a:rPr>
              <a:t>worth</a:t>
            </a:r>
            <a:r>
              <a:rPr lang="it-IT" sz="1500" b="1" dirty="0">
                <a:solidFill>
                  <a:srgbClr val="000000"/>
                </a:solidFill>
                <a:latin typeface="Comic Sans MS" pitchFamily="66" charset="0"/>
                <a:ea typeface="Calibri" panose="020F0502020204030204" pitchFamily="34" charset="0"/>
                <a:cs typeface="HelveticaNeue-Bold"/>
              </a:rPr>
              <a:t> one point.</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9. </a:t>
            </a:r>
            <a:r>
              <a:rPr lang="it-IT" sz="1500" b="1" dirty="0" err="1">
                <a:solidFill>
                  <a:srgbClr val="000000"/>
                </a:solidFill>
                <a:latin typeface="Comic Sans MS" pitchFamily="66" charset="0"/>
                <a:ea typeface="Calibri" panose="020F0502020204030204" pitchFamily="34" charset="0"/>
                <a:cs typeface="HelveticaNeue-Bold"/>
              </a:rPr>
              <a:t>Physical</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Education</a:t>
            </a:r>
            <a:r>
              <a:rPr lang="it-IT" sz="1500" b="1" dirty="0">
                <a:solidFill>
                  <a:srgbClr val="000000"/>
                </a:solidFill>
                <a:latin typeface="Comic Sans MS" pitchFamily="66" charset="0"/>
                <a:ea typeface="Calibri" panose="020F0502020204030204" pitchFamily="34" charset="0"/>
                <a:cs typeface="HelveticaNeue-Bold"/>
              </a:rPr>
              <a:t> (abbr.)</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10. How </a:t>
            </a:r>
            <a:r>
              <a:rPr lang="it-IT" sz="1500" b="1" dirty="0" err="1">
                <a:solidFill>
                  <a:srgbClr val="000000"/>
                </a:solidFill>
                <a:latin typeface="Comic Sans MS" pitchFamily="66" charset="0"/>
                <a:ea typeface="Calibri" panose="020F0502020204030204" pitchFamily="34" charset="0"/>
                <a:cs typeface="HelveticaNeue-Bold"/>
              </a:rPr>
              <a:t>many</a:t>
            </a:r>
            <a:r>
              <a:rPr lang="it-IT" sz="1500" b="1" dirty="0">
                <a:solidFill>
                  <a:srgbClr val="000000"/>
                </a:solidFill>
                <a:latin typeface="Comic Sans MS" pitchFamily="66" charset="0"/>
                <a:ea typeface="Calibri" panose="020F0502020204030204" pitchFamily="34" charset="0"/>
                <a:cs typeface="HelveticaNeue-Bold"/>
              </a:rPr>
              <a:t> minutes are </a:t>
            </a:r>
            <a:r>
              <a:rPr lang="it-IT" sz="1500" b="1" dirty="0" err="1">
                <a:solidFill>
                  <a:srgbClr val="000000"/>
                </a:solidFill>
                <a:latin typeface="Comic Sans MS" pitchFamily="66" charset="0"/>
                <a:ea typeface="Calibri" panose="020F0502020204030204" pitchFamily="34" charset="0"/>
                <a:cs typeface="HelveticaNeue-Bold"/>
              </a:rPr>
              <a:t>there</a:t>
            </a:r>
            <a:r>
              <a:rPr lang="it-IT" sz="1500" b="1" dirty="0">
                <a:solidFill>
                  <a:srgbClr val="000000"/>
                </a:solidFill>
                <a:latin typeface="Comic Sans MS" pitchFamily="66" charset="0"/>
                <a:ea typeface="Calibri" panose="020F0502020204030204" pitchFamily="34" charset="0"/>
                <a:cs typeface="HelveticaNeue-Bold"/>
              </a:rPr>
              <a:t> in a basketball </a:t>
            </a:r>
            <a:r>
              <a:rPr lang="it-IT" sz="1500" b="1" dirty="0" err="1">
                <a:solidFill>
                  <a:srgbClr val="000000"/>
                </a:solidFill>
                <a:latin typeface="Comic Sans MS" pitchFamily="66" charset="0"/>
                <a:ea typeface="Calibri" panose="020F0502020204030204" pitchFamily="34" charset="0"/>
                <a:cs typeface="HelveticaNeue-Bold"/>
              </a:rPr>
              <a:t>quarter</a:t>
            </a:r>
            <a:r>
              <a:rPr lang="it-IT" sz="1500" b="1" dirty="0">
                <a:solidFill>
                  <a:srgbClr val="000000"/>
                </a:solidFill>
                <a:latin typeface="Comic Sans MS" pitchFamily="66" charset="0"/>
                <a:ea typeface="Calibri" panose="020F0502020204030204" pitchFamily="34" charset="0"/>
                <a:cs typeface="HelveticaNeue-Bold"/>
              </a:rPr>
              <a:t>?</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12.How </a:t>
            </a:r>
            <a:r>
              <a:rPr lang="it-IT" sz="1500" b="1" dirty="0" err="1">
                <a:solidFill>
                  <a:srgbClr val="000000"/>
                </a:solidFill>
                <a:latin typeface="Comic Sans MS" pitchFamily="66" charset="0"/>
                <a:ea typeface="Calibri" panose="020F0502020204030204" pitchFamily="34" charset="0"/>
                <a:cs typeface="HelveticaNeue-Bold"/>
              </a:rPr>
              <a:t>many</a:t>
            </a:r>
            <a:r>
              <a:rPr lang="it-IT" sz="1500" b="1" dirty="0">
                <a:solidFill>
                  <a:srgbClr val="000000"/>
                </a:solidFill>
                <a:latin typeface="Comic Sans MS" pitchFamily="66" charset="0"/>
                <a:ea typeface="Calibri" panose="020F0502020204030204" pitchFamily="34" charset="0"/>
                <a:cs typeface="HelveticaNeue-Bold"/>
              </a:rPr>
              <a:t> points </a:t>
            </a:r>
            <a:r>
              <a:rPr lang="it-IT" sz="1500" b="1" dirty="0" err="1">
                <a:solidFill>
                  <a:srgbClr val="000000"/>
                </a:solidFill>
                <a:latin typeface="Comic Sans MS" pitchFamily="66" charset="0"/>
                <a:ea typeface="Calibri" panose="020F0502020204030204" pitchFamily="34" charset="0"/>
                <a:cs typeface="HelveticaNeue-Bold"/>
              </a:rPr>
              <a:t>is</a:t>
            </a:r>
            <a:r>
              <a:rPr lang="it-IT" sz="1500" b="1" dirty="0">
                <a:solidFill>
                  <a:srgbClr val="000000"/>
                </a:solidFill>
                <a:latin typeface="Comic Sans MS" pitchFamily="66" charset="0"/>
                <a:ea typeface="Calibri" panose="020F0502020204030204" pitchFamily="34" charset="0"/>
                <a:cs typeface="HelveticaNeue-Bold"/>
              </a:rPr>
              <a:t> a </a:t>
            </a:r>
            <a:r>
              <a:rPr lang="it-IT" sz="1500" b="1" dirty="0" err="1">
                <a:solidFill>
                  <a:srgbClr val="000000"/>
                </a:solidFill>
                <a:latin typeface="Comic Sans MS" pitchFamily="66" charset="0"/>
                <a:ea typeface="Calibri" panose="020F0502020204030204" pitchFamily="34" charset="0"/>
                <a:cs typeface="HelveticaNeue-Bold"/>
              </a:rPr>
              <a:t>ball</a:t>
            </a:r>
            <a:r>
              <a:rPr lang="it-IT" sz="1500" b="1" dirty="0">
                <a:solidFill>
                  <a:srgbClr val="000000"/>
                </a:solidFill>
                <a:latin typeface="Comic Sans MS" pitchFamily="66" charset="0"/>
                <a:ea typeface="Calibri" panose="020F0502020204030204" pitchFamily="34" charset="0"/>
                <a:cs typeface="HelveticaNeue-Bold"/>
              </a:rPr>
              <a:t> shot from </a:t>
            </a:r>
            <a:r>
              <a:rPr lang="it-IT" sz="1500" b="1" dirty="0" err="1">
                <a:solidFill>
                  <a:srgbClr val="000000"/>
                </a:solidFill>
                <a:latin typeface="Comic Sans MS" pitchFamily="66" charset="0"/>
                <a:ea typeface="Calibri" panose="020F0502020204030204" pitchFamily="34" charset="0"/>
                <a:cs typeface="HelveticaNeue-Bold"/>
              </a:rPr>
              <a:t>outside</a:t>
            </a:r>
            <a:r>
              <a:rPr lang="it-IT" sz="1500" b="1" dirty="0">
                <a:solidFill>
                  <a:srgbClr val="000000"/>
                </a:solidFill>
                <a:latin typeface="Comic Sans MS" pitchFamily="66" charset="0"/>
                <a:ea typeface="Calibri" panose="020F0502020204030204" pitchFamily="34" charset="0"/>
                <a:cs typeface="HelveticaNeue-Bold"/>
              </a:rPr>
              <a:t> the Three-Point </a:t>
            </a:r>
            <a:r>
              <a:rPr lang="it-IT" sz="1500" b="1" dirty="0" err="1">
                <a:solidFill>
                  <a:srgbClr val="000000"/>
                </a:solidFill>
                <a:latin typeface="Comic Sans MS" pitchFamily="66" charset="0"/>
                <a:ea typeface="Calibri" panose="020F0502020204030204" pitchFamily="34" charset="0"/>
                <a:cs typeface="HelveticaNeue-Bold"/>
              </a:rPr>
              <a:t>Arc</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worth</a:t>
            </a:r>
            <a:r>
              <a:rPr lang="it-IT" sz="1500" b="1" dirty="0">
                <a:solidFill>
                  <a:srgbClr val="000000"/>
                </a:solidFill>
                <a:latin typeface="Comic Sans MS" pitchFamily="66" charset="0"/>
                <a:ea typeface="Calibri" panose="020F0502020204030204" pitchFamily="34" charset="0"/>
                <a:cs typeface="HelveticaNeue-Bold"/>
              </a:rPr>
              <a:t>?</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15.Fouls can be </a:t>
            </a:r>
            <a:r>
              <a:rPr lang="it-IT" sz="1500" b="1" dirty="0" err="1">
                <a:solidFill>
                  <a:srgbClr val="000000"/>
                </a:solidFill>
                <a:latin typeface="Comic Sans MS" pitchFamily="66" charset="0"/>
                <a:ea typeface="Calibri" panose="020F0502020204030204" pitchFamily="34" charset="0"/>
                <a:cs typeface="HelveticaNeue-Bold"/>
              </a:rPr>
              <a:t>sanctioned</a:t>
            </a:r>
            <a:r>
              <a:rPr lang="it-IT" sz="1500" b="1" dirty="0">
                <a:solidFill>
                  <a:srgbClr val="000000"/>
                </a:solidFill>
                <a:latin typeface="Comic Sans MS" pitchFamily="66" charset="0"/>
                <a:ea typeface="Calibri" panose="020F0502020204030204" pitchFamily="34" charset="0"/>
                <a:cs typeface="HelveticaNeue-Bold"/>
              </a:rPr>
              <a:t> by a --------.</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18.Acronym for National Basketball Association.</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19.Avery Antonio Bradley jr. </a:t>
            </a:r>
            <a:r>
              <a:rPr lang="it-IT" sz="1500" b="1" dirty="0" err="1">
                <a:solidFill>
                  <a:srgbClr val="000000"/>
                </a:solidFill>
                <a:latin typeface="Comic Sans MS" pitchFamily="66" charset="0"/>
                <a:ea typeface="Calibri" panose="020F0502020204030204" pitchFamily="34" charset="0"/>
                <a:cs typeface="HelveticaNeue-Bold"/>
              </a:rPr>
              <a:t>is</a:t>
            </a:r>
            <a:r>
              <a:rPr lang="it-IT" sz="1500" b="1" dirty="0">
                <a:solidFill>
                  <a:srgbClr val="000000"/>
                </a:solidFill>
                <a:latin typeface="Comic Sans MS" pitchFamily="66" charset="0"/>
                <a:ea typeface="Calibri" panose="020F0502020204030204" pitchFamily="34" charset="0"/>
                <a:cs typeface="HelveticaNeue-Bold"/>
              </a:rPr>
              <a:t> a </a:t>
            </a:r>
            <a:r>
              <a:rPr lang="it-IT" sz="1500" b="1" dirty="0" err="1">
                <a:solidFill>
                  <a:srgbClr val="000000"/>
                </a:solidFill>
                <a:latin typeface="Comic Sans MS" pitchFamily="66" charset="0"/>
                <a:ea typeface="Calibri" panose="020F0502020204030204" pitchFamily="34" charset="0"/>
                <a:cs typeface="HelveticaNeue-Bold"/>
              </a:rPr>
              <a:t>very</a:t>
            </a:r>
            <a:r>
              <a:rPr lang="it-IT" sz="1500" b="1" dirty="0">
                <a:solidFill>
                  <a:srgbClr val="000000"/>
                </a:solidFill>
                <a:latin typeface="Comic Sans MS" pitchFamily="66" charset="0"/>
                <a:ea typeface="Calibri" panose="020F0502020204030204" pitchFamily="34" charset="0"/>
                <a:cs typeface="HelveticaNeue-Bold"/>
              </a:rPr>
              <a:t> good basketball player</a:t>
            </a:r>
            <a:r>
              <a:rPr lang="it-IT" sz="1500" b="1" dirty="0" smtClean="0">
                <a:solidFill>
                  <a:srgbClr val="000000"/>
                </a:solidFill>
                <a:latin typeface="Comic Sans MS" pitchFamily="66" charset="0"/>
                <a:ea typeface="Calibri" panose="020F0502020204030204" pitchFamily="34" charset="0"/>
                <a:cs typeface="HelveticaNeue-Bold"/>
              </a:rPr>
              <a:t>.</a:t>
            </a:r>
            <a:r>
              <a:rPr lang="it-IT" sz="1500" b="1" dirty="0" err="1" smtClean="0">
                <a:solidFill>
                  <a:srgbClr val="000000"/>
                </a:solidFill>
                <a:latin typeface="Comic Sans MS" pitchFamily="66" charset="0"/>
                <a:ea typeface="Calibri" panose="020F0502020204030204" pitchFamily="34" charset="0"/>
                <a:cs typeface="HelveticaNeue-Bold"/>
              </a:rPr>
              <a:t>--</a:t>
            </a:r>
            <a:r>
              <a:rPr lang="it-IT" sz="1500" b="1" dirty="0" smtClean="0">
                <a:solidFill>
                  <a:srgbClr val="000000"/>
                </a:solidFill>
                <a:latin typeface="Comic Sans MS" pitchFamily="66" charset="0"/>
                <a:ea typeface="Calibri" panose="020F0502020204030204" pitchFamily="34" charset="0"/>
                <a:cs typeface="HelveticaNeue-Bold"/>
              </a:rPr>
              <a:t> </a:t>
            </a:r>
            <a:r>
              <a:rPr lang="it-IT" sz="1500" b="1" dirty="0">
                <a:solidFill>
                  <a:srgbClr val="000000"/>
                </a:solidFill>
                <a:latin typeface="Comic Sans MS" pitchFamily="66" charset="0"/>
                <a:ea typeface="Calibri" panose="020F0502020204030204" pitchFamily="34" charset="0"/>
                <a:cs typeface="HelveticaNeue-Bold"/>
              </a:rPr>
              <a:t>plays with the L.A. LAKERS.</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21.You can </a:t>
            </a:r>
            <a:r>
              <a:rPr lang="it-IT" sz="1500" b="1" dirty="0" err="1">
                <a:solidFill>
                  <a:srgbClr val="000000"/>
                </a:solidFill>
                <a:latin typeface="Comic Sans MS" pitchFamily="66" charset="0"/>
                <a:ea typeface="Calibri" panose="020F0502020204030204" pitchFamily="34" charset="0"/>
                <a:cs typeface="HelveticaNeue-Bold"/>
              </a:rPr>
              <a:t>dribble</a:t>
            </a:r>
            <a:r>
              <a:rPr lang="it-IT" sz="1500" b="1" dirty="0">
                <a:solidFill>
                  <a:srgbClr val="000000"/>
                </a:solidFill>
                <a:latin typeface="Comic Sans MS" pitchFamily="66" charset="0"/>
                <a:ea typeface="Calibri" panose="020F0502020204030204" pitchFamily="34" charset="0"/>
                <a:cs typeface="HelveticaNeue-Bold"/>
              </a:rPr>
              <a:t> ---- hand.</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22.They’re </a:t>
            </a:r>
            <a:r>
              <a:rPr lang="it-IT" sz="1500" b="1" dirty="0" err="1">
                <a:solidFill>
                  <a:srgbClr val="000000"/>
                </a:solidFill>
                <a:latin typeface="Comic Sans MS" pitchFamily="66" charset="0"/>
                <a:ea typeface="Calibri" panose="020F0502020204030204" pitchFamily="34" charset="0"/>
                <a:cs typeface="HelveticaNeue-Bold"/>
              </a:rPr>
              <a:t>always</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sanctioned</a:t>
            </a:r>
            <a:r>
              <a:rPr lang="it-IT" sz="1500" b="1" dirty="0">
                <a:solidFill>
                  <a:srgbClr val="000000"/>
                </a:solidFill>
                <a:latin typeface="Comic Sans MS" pitchFamily="66" charset="0"/>
                <a:ea typeface="Calibri" panose="020F0502020204030204" pitchFamily="34" charset="0"/>
                <a:cs typeface="HelveticaNeue-Bold"/>
              </a:rPr>
              <a:t>.</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pPr lvl="0" algn="just">
              <a:lnSpc>
                <a:spcPct val="115000"/>
              </a:lnSpc>
              <a:buClr>
                <a:srgbClr val="000000">
                  <a:lumMod val="85000"/>
                  <a:lumOff val="15000"/>
                </a:srgbClr>
              </a:buClr>
            </a:pPr>
            <a:r>
              <a:rPr lang="it-IT" sz="1500" b="1" dirty="0">
                <a:solidFill>
                  <a:srgbClr val="000000"/>
                </a:solidFill>
                <a:latin typeface="Comic Sans MS" pitchFamily="66" charset="0"/>
                <a:ea typeface="Calibri" panose="020F0502020204030204" pitchFamily="34" charset="0"/>
                <a:cs typeface="HelveticaNeue-Bold"/>
              </a:rPr>
              <a:t>24.It’s the </a:t>
            </a:r>
            <a:r>
              <a:rPr lang="it-IT" sz="1500" b="1" dirty="0" err="1">
                <a:solidFill>
                  <a:srgbClr val="000000"/>
                </a:solidFill>
                <a:latin typeface="Comic Sans MS" pitchFamily="66" charset="0"/>
                <a:ea typeface="Calibri" panose="020F0502020204030204" pitchFamily="34" charset="0"/>
                <a:cs typeface="HelveticaNeue-Bold"/>
              </a:rPr>
              <a:t>rectangular</a:t>
            </a:r>
            <a:r>
              <a:rPr lang="it-IT" sz="1500" b="1" dirty="0">
                <a:solidFill>
                  <a:srgbClr val="000000"/>
                </a:solidFill>
                <a:latin typeface="Comic Sans MS" pitchFamily="66" charset="0"/>
                <a:ea typeface="Calibri" panose="020F0502020204030204" pitchFamily="34" charset="0"/>
                <a:cs typeface="HelveticaNeue-Bold"/>
              </a:rPr>
              <a:t> area </a:t>
            </a:r>
            <a:r>
              <a:rPr lang="it-IT" sz="1500" b="1" dirty="0" err="1">
                <a:solidFill>
                  <a:srgbClr val="000000"/>
                </a:solidFill>
                <a:latin typeface="Comic Sans MS" pitchFamily="66" charset="0"/>
                <a:ea typeface="Calibri" panose="020F0502020204030204" pitchFamily="34" charset="0"/>
                <a:cs typeface="HelveticaNeue-Bold"/>
              </a:rPr>
              <a:t>drawn</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beneath</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both</a:t>
            </a:r>
            <a:r>
              <a:rPr lang="it-IT" sz="1500" b="1" dirty="0">
                <a:solidFill>
                  <a:srgbClr val="000000"/>
                </a:solidFill>
                <a:latin typeface="Comic Sans MS" pitchFamily="66" charset="0"/>
                <a:ea typeface="Calibri" panose="020F0502020204030204" pitchFamily="34" charset="0"/>
                <a:cs typeface="HelveticaNeue-Bold"/>
              </a:rPr>
              <a:t> </a:t>
            </a:r>
            <a:r>
              <a:rPr lang="it-IT" sz="1500" b="1" dirty="0" err="1">
                <a:solidFill>
                  <a:srgbClr val="000000"/>
                </a:solidFill>
                <a:latin typeface="Comic Sans MS" pitchFamily="66" charset="0"/>
                <a:ea typeface="Calibri" panose="020F0502020204030204" pitchFamily="34" charset="0"/>
                <a:cs typeface="HelveticaNeue-Bold"/>
              </a:rPr>
              <a:t>hoops</a:t>
            </a:r>
            <a:r>
              <a:rPr lang="it-IT" sz="1500" b="1" dirty="0">
                <a:solidFill>
                  <a:srgbClr val="000000"/>
                </a:solidFill>
                <a:latin typeface="Comic Sans MS" pitchFamily="66" charset="0"/>
                <a:ea typeface="Calibri" panose="020F0502020204030204" pitchFamily="34" charset="0"/>
                <a:cs typeface="HelveticaNeue-Bold"/>
              </a:rPr>
              <a:t>. </a:t>
            </a:r>
            <a:endParaRPr lang="it-IT" sz="1500" dirty="0">
              <a:solidFill>
                <a:srgbClr val="000000"/>
              </a:solidFill>
              <a:latin typeface="Comic Sans MS" pitchFamily="66" charset="0"/>
              <a:ea typeface="Calibri" panose="020F0502020204030204" pitchFamily="34" charset="0"/>
              <a:cs typeface="Times New Roman" panose="02020603050405020304" pitchFamily="18" charset="0"/>
            </a:endParaRPr>
          </a:p>
          <a:p>
            <a:endParaRPr lang="it-IT" sz="1400" dirty="0">
              <a:latin typeface="Comic Sans MS" pitchFamily="66" charset="0"/>
            </a:endParaRPr>
          </a:p>
        </p:txBody>
      </p:sp>
      <p:sp>
        <p:nvSpPr>
          <p:cNvPr id="4" name="Segnaposto contenuto 3">
            <a:extLst>
              <a:ext uri="{FF2B5EF4-FFF2-40B4-BE49-F238E27FC236}">
                <a16:creationId xmlns:a16="http://schemas.microsoft.com/office/drawing/2014/main" xmlns="" id="{82ACB642-6A10-46A3-924B-0C0D74767154}"/>
              </a:ext>
            </a:extLst>
          </p:cNvPr>
          <p:cNvSpPr>
            <a:spLocks noGrp="1"/>
          </p:cNvSpPr>
          <p:nvPr>
            <p:ph sz="half" idx="2"/>
          </p:nvPr>
        </p:nvSpPr>
        <p:spPr>
          <a:xfrm>
            <a:off x="6280879" y="389744"/>
            <a:ext cx="5561351" cy="5726243"/>
          </a:xfrm>
        </p:spPr>
        <p:txBody>
          <a:bodyPr>
            <a:normAutofit fontScale="32500" lnSpcReduction="20000"/>
          </a:bodyPr>
          <a:lstStyle/>
          <a:p>
            <a:pPr algn="just">
              <a:lnSpc>
                <a:spcPct val="115000"/>
              </a:lnSpc>
            </a:pPr>
            <a:r>
              <a:rPr lang="it-IT" sz="4000" b="1" dirty="0">
                <a:solidFill>
                  <a:srgbClr val="FF0000"/>
                </a:solidFill>
                <a:latin typeface="Comic Sans MS" panose="030F0702030302020204" pitchFamily="66" charset="0"/>
                <a:ea typeface="Calibri" panose="020F0502020204030204" pitchFamily="34" charset="0"/>
                <a:cs typeface="HelveticaNeue-Bold"/>
              </a:rPr>
              <a:t>DOWN</a:t>
            </a:r>
            <a:endParaRPr lang="it-IT"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 He/</a:t>
            </a:r>
            <a:r>
              <a:rPr lang="it-IT" sz="4900" b="1" dirty="0" err="1">
                <a:latin typeface="Comic Sans MS" panose="030F0702030302020204" pitchFamily="66" charset="0"/>
                <a:ea typeface="Calibri" panose="020F0502020204030204" pitchFamily="34" charset="0"/>
                <a:cs typeface="HelveticaNeue-Bold"/>
              </a:rPr>
              <a:t>she</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trains</a:t>
            </a:r>
            <a:r>
              <a:rPr lang="it-IT" sz="4900" b="1" dirty="0">
                <a:latin typeface="Comic Sans MS" panose="030F0702030302020204" pitchFamily="66" charset="0"/>
                <a:ea typeface="Calibri" panose="020F0502020204030204" pitchFamily="34" charset="0"/>
                <a:cs typeface="HelveticaNeue-Bold"/>
              </a:rPr>
              <a:t> a team.</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2. The ------- </a:t>
            </a:r>
            <a:r>
              <a:rPr lang="it-IT" sz="4900" b="1" dirty="0" err="1">
                <a:latin typeface="Comic Sans MS" panose="030F0702030302020204" pitchFamily="66" charset="0"/>
                <a:ea typeface="Calibri" panose="020F0502020204030204" pitchFamily="34" charset="0"/>
                <a:cs typeface="HelveticaNeue-Bold"/>
              </a:rPr>
              <a:t>sanctions</a:t>
            </a:r>
            <a:r>
              <a:rPr lang="it-IT" sz="4900" b="1" dirty="0">
                <a:latin typeface="Comic Sans MS" panose="030F0702030302020204" pitchFamily="66" charset="0"/>
                <a:ea typeface="Calibri" panose="020F0502020204030204" pitchFamily="34" charset="0"/>
                <a:cs typeface="HelveticaNeue-Bold"/>
              </a:rPr>
              <a:t> the players </a:t>
            </a:r>
            <a:r>
              <a:rPr lang="it-IT" sz="4900" b="1" dirty="0" err="1">
                <a:latin typeface="Comic Sans MS" panose="030F0702030302020204" pitchFamily="66" charset="0"/>
                <a:ea typeface="Calibri" panose="020F0502020204030204" pitchFamily="34" charset="0"/>
                <a:cs typeface="HelveticaNeue-Bold"/>
              </a:rPr>
              <a:t>when</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they</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commit</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fouls</a:t>
            </a:r>
            <a:r>
              <a:rPr lang="it-IT" sz="4900" b="1" dirty="0">
                <a:latin typeface="Comic Sans MS" panose="030F0702030302020204" pitchFamily="66" charset="0"/>
                <a:ea typeface="Calibri" panose="020F0502020204030204" pitchFamily="34" charset="0"/>
                <a:cs typeface="HelveticaNeue-Bold"/>
              </a:rPr>
              <a:t>.</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4. </a:t>
            </a:r>
            <a:r>
              <a:rPr lang="it-IT" sz="4900" b="1" dirty="0" err="1">
                <a:latin typeface="Comic Sans MS" panose="030F0702030302020204" pitchFamily="66" charset="0"/>
                <a:ea typeface="Calibri" panose="020F0502020204030204" pitchFamily="34" charset="0"/>
                <a:cs typeface="HelveticaNeue-Bold"/>
              </a:rPr>
              <a:t>Preposition</a:t>
            </a:r>
            <a:r>
              <a:rPr lang="it-IT" sz="4900" b="1" dirty="0">
                <a:latin typeface="Comic Sans MS" panose="030F0702030302020204" pitchFamily="66" charset="0"/>
                <a:ea typeface="Calibri" panose="020F0502020204030204" pitchFamily="34" charset="0"/>
                <a:cs typeface="HelveticaNeue-Bold"/>
              </a:rPr>
              <a:t> of place.</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5. Seven p.m. or </a:t>
            </a:r>
            <a:r>
              <a:rPr lang="it-IT" sz="4900" b="1" dirty="0" err="1">
                <a:latin typeface="Comic Sans MS" panose="030F0702030302020204" pitchFamily="66" charset="0"/>
                <a:ea typeface="Calibri" panose="020F0502020204030204" pitchFamily="34" charset="0"/>
                <a:cs typeface="HelveticaNeue-Bold"/>
              </a:rPr>
              <a:t>seven</a:t>
            </a:r>
            <a:r>
              <a:rPr lang="it-IT" sz="4900" b="1" dirty="0">
                <a:latin typeface="Comic Sans MS" panose="030F0702030302020204" pitchFamily="66" charset="0"/>
                <a:ea typeface="Calibri" panose="020F0502020204030204" pitchFamily="34" charset="0"/>
                <a:cs typeface="HelveticaNeue-Bold"/>
              </a:rPr>
              <a:t> in the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6. </a:t>
            </a:r>
            <a:r>
              <a:rPr lang="it-IT" sz="4900" b="1" dirty="0" err="1">
                <a:latin typeface="Comic Sans MS" panose="030F0702030302020204" pitchFamily="66" charset="0"/>
                <a:ea typeface="Calibri" panose="020F0502020204030204" pitchFamily="34" charset="0"/>
                <a:cs typeface="HelveticaNeue-Bold"/>
              </a:rPr>
              <a:t>Those</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who</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don’t</a:t>
            </a:r>
            <a:r>
              <a:rPr lang="it-IT" sz="4900" b="1" dirty="0">
                <a:latin typeface="Comic Sans MS" panose="030F0702030302020204" pitchFamily="66" charset="0"/>
                <a:ea typeface="Calibri" panose="020F0502020204030204" pitchFamily="34" charset="0"/>
                <a:cs typeface="HelveticaNeue-Bold"/>
              </a:rPr>
              <a:t> play </a:t>
            </a:r>
            <a:r>
              <a:rPr lang="it-IT" sz="4900" b="1" dirty="0" err="1">
                <a:latin typeface="Comic Sans MS" panose="030F0702030302020204" pitchFamily="66" charset="0"/>
                <a:ea typeface="Calibri" panose="020F0502020204030204" pitchFamily="34" charset="0"/>
                <a:cs typeface="HelveticaNeue-Bold"/>
              </a:rPr>
              <a:t>sit</a:t>
            </a:r>
            <a:r>
              <a:rPr lang="it-IT" sz="4900" b="1" dirty="0">
                <a:latin typeface="Comic Sans MS" panose="030F0702030302020204" pitchFamily="66" charset="0"/>
                <a:ea typeface="Calibri" panose="020F0502020204030204" pitchFamily="34" charset="0"/>
                <a:cs typeface="HelveticaNeue-Bold"/>
              </a:rPr>
              <a:t> on a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9. </a:t>
            </a:r>
            <a:r>
              <a:rPr lang="it-IT" sz="4900" b="1" dirty="0" err="1">
                <a:latin typeface="Comic Sans MS" panose="030F0702030302020204" pitchFamily="66" charset="0"/>
                <a:ea typeface="Calibri" panose="020F0502020204030204" pitchFamily="34" charset="0"/>
                <a:cs typeface="HelveticaNeue-Bold"/>
              </a:rPr>
              <a:t>Five</a:t>
            </a:r>
            <a:r>
              <a:rPr lang="it-IT" sz="4900" b="1" dirty="0">
                <a:latin typeface="Comic Sans MS" panose="030F0702030302020204" pitchFamily="66" charset="0"/>
                <a:ea typeface="Calibri" panose="020F0502020204030204" pitchFamily="34" charset="0"/>
                <a:cs typeface="HelveticaNeue-Bold"/>
              </a:rPr>
              <a:t> players are a basketball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11.Fouls can be </a:t>
            </a:r>
            <a:r>
              <a:rPr lang="it-IT" sz="4900" b="1" dirty="0" err="1">
                <a:latin typeface="Comic Sans MS" panose="030F0702030302020204" pitchFamily="66" charset="0"/>
                <a:ea typeface="Calibri" panose="020F0502020204030204" pitchFamily="34" charset="0"/>
                <a:cs typeface="HelveticaNeue-Bold"/>
              </a:rPr>
              <a:t>sanctioned</a:t>
            </a:r>
            <a:r>
              <a:rPr lang="it-IT" sz="4900" b="1" dirty="0">
                <a:latin typeface="Comic Sans MS" panose="030F0702030302020204" pitchFamily="66" charset="0"/>
                <a:ea typeface="Calibri" panose="020F0502020204030204" pitchFamily="34" charset="0"/>
                <a:cs typeface="HelveticaNeue-Bold"/>
              </a:rPr>
              <a:t> by free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13.</a:t>
            </a:r>
            <a:r>
              <a:rPr lang="it-IT" sz="4900" b="1" dirty="0">
                <a:solidFill>
                  <a:srgbClr val="000000"/>
                </a:solidFill>
                <a:latin typeface="Comic Sans MS" panose="030F0702030302020204" pitchFamily="66" charset="0"/>
                <a:ea typeface="Calibri" panose="020F0502020204030204" pitchFamily="34" charset="0"/>
                <a:cs typeface="HelveticaNeue-Bold"/>
              </a:rPr>
              <a:t>The basketball player puts the </a:t>
            </a:r>
            <a:r>
              <a:rPr lang="it-IT" sz="4900" b="1" dirty="0" err="1">
                <a:solidFill>
                  <a:srgbClr val="000000"/>
                </a:solidFill>
                <a:latin typeface="Comic Sans MS" panose="030F0702030302020204" pitchFamily="66" charset="0"/>
                <a:ea typeface="Calibri" panose="020F0502020204030204" pitchFamily="34" charset="0"/>
                <a:cs typeface="HelveticaNeue-Bold"/>
              </a:rPr>
              <a:t>ball</a:t>
            </a:r>
            <a:r>
              <a:rPr lang="it-IT" sz="4900" b="1" dirty="0">
                <a:solidFill>
                  <a:srgbClr val="000000"/>
                </a:solidFill>
                <a:latin typeface="Comic Sans MS" panose="030F0702030302020204" pitchFamily="66" charset="0"/>
                <a:ea typeface="Calibri" panose="020F0502020204030204" pitchFamily="34" charset="0"/>
                <a:cs typeface="HelveticaNeue-Bold"/>
              </a:rPr>
              <a:t> </a:t>
            </a:r>
            <a:r>
              <a:rPr lang="it-IT" sz="4900" b="1" dirty="0" err="1">
                <a:solidFill>
                  <a:srgbClr val="000000"/>
                </a:solidFill>
                <a:latin typeface="Comic Sans MS" panose="030F0702030302020204" pitchFamily="66" charset="0"/>
                <a:ea typeface="Calibri" panose="020F0502020204030204" pitchFamily="34" charset="0"/>
                <a:cs typeface="HelveticaNeue-Bold"/>
              </a:rPr>
              <a:t>through</a:t>
            </a:r>
            <a:r>
              <a:rPr lang="it-IT" sz="4900" b="1" dirty="0">
                <a:solidFill>
                  <a:srgbClr val="000000"/>
                </a:solidFill>
                <a:latin typeface="Comic Sans MS" panose="030F0702030302020204" pitchFamily="66" charset="0"/>
                <a:ea typeface="Calibri" panose="020F0502020204030204" pitchFamily="34" charset="0"/>
                <a:cs typeface="HelveticaNeue-Bold"/>
              </a:rPr>
              <a:t> the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14.</a:t>
            </a:r>
            <a:r>
              <a:rPr lang="it-IT" sz="4900" b="1" dirty="0">
                <a:solidFill>
                  <a:srgbClr val="000000"/>
                </a:solidFill>
                <a:latin typeface="Comic Sans MS" panose="030F0702030302020204" pitchFamily="66" charset="0"/>
                <a:ea typeface="Calibri" panose="020F0502020204030204" pitchFamily="34" charset="0"/>
                <a:cs typeface="HelveticaNeue-Bold"/>
              </a:rPr>
              <a:t> The basketball player can </a:t>
            </a:r>
            <a:r>
              <a:rPr lang="it-IT" sz="4900" b="1" dirty="0" err="1">
                <a:solidFill>
                  <a:srgbClr val="000000"/>
                </a:solidFill>
                <a:latin typeface="Comic Sans MS" panose="030F0702030302020204" pitchFamily="66" charset="0"/>
                <a:ea typeface="Calibri" panose="020F0502020204030204" pitchFamily="34" charset="0"/>
                <a:cs typeface="HelveticaNeue-Bold"/>
              </a:rPr>
              <a:t>only</a:t>
            </a:r>
            <a:r>
              <a:rPr lang="it-IT" sz="4900" b="1" dirty="0">
                <a:solidFill>
                  <a:srgbClr val="000000"/>
                </a:solidFill>
                <a:latin typeface="Comic Sans MS" panose="030F0702030302020204" pitchFamily="66" charset="0"/>
                <a:ea typeface="Calibri" panose="020F0502020204030204" pitchFamily="34" charset="0"/>
                <a:cs typeface="HelveticaNeue-Bold"/>
              </a:rPr>
              <a:t> ------- and </a:t>
            </a:r>
            <a:r>
              <a:rPr lang="it-IT" sz="4900" b="1" dirty="0" err="1">
                <a:solidFill>
                  <a:srgbClr val="000000"/>
                </a:solidFill>
                <a:latin typeface="Comic Sans MS" panose="030F0702030302020204" pitchFamily="66" charset="0"/>
                <a:ea typeface="Calibri" panose="020F0502020204030204" pitchFamily="34" charset="0"/>
                <a:cs typeface="HelveticaNeue-Bold"/>
              </a:rPr>
              <a:t>run</a:t>
            </a:r>
            <a:r>
              <a:rPr lang="it-IT" sz="4900" b="1" dirty="0">
                <a:solidFill>
                  <a:srgbClr val="000000"/>
                </a:solidFill>
                <a:latin typeface="Comic Sans MS" panose="030F0702030302020204" pitchFamily="66" charset="0"/>
                <a:ea typeface="Calibri" panose="020F0502020204030204" pitchFamily="34" charset="0"/>
                <a:cs typeface="HelveticaNeue-Bold"/>
              </a:rPr>
              <a:t>.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16.</a:t>
            </a:r>
            <a:r>
              <a:rPr lang="it-IT" sz="4900" b="1" dirty="0">
                <a:solidFill>
                  <a:srgbClr val="000000"/>
                </a:solidFill>
                <a:latin typeface="Comic Sans MS" panose="030F0702030302020204" pitchFamily="66" charset="0"/>
                <a:ea typeface="Calibri" panose="020F0502020204030204" pitchFamily="34" charset="0"/>
                <a:cs typeface="HelveticaNeue-Bold"/>
              </a:rPr>
              <a:t> </a:t>
            </a:r>
            <a:r>
              <a:rPr lang="it-IT" sz="4900" b="1" dirty="0" err="1">
                <a:solidFill>
                  <a:srgbClr val="000000"/>
                </a:solidFill>
                <a:latin typeface="Comic Sans MS" panose="030F0702030302020204" pitchFamily="66" charset="0"/>
                <a:ea typeface="Calibri" panose="020F0502020204030204" pitchFamily="34" charset="0"/>
                <a:cs typeface="HelveticaNeue-Bold"/>
              </a:rPr>
              <a:t>You</a:t>
            </a:r>
            <a:r>
              <a:rPr lang="it-IT" sz="4900" b="1" dirty="0">
                <a:solidFill>
                  <a:srgbClr val="000000"/>
                </a:solidFill>
                <a:latin typeface="Comic Sans MS" panose="030F0702030302020204" pitchFamily="66" charset="0"/>
                <a:ea typeface="Calibri" panose="020F0502020204030204" pitchFamily="34" charset="0"/>
                <a:cs typeface="HelveticaNeue-Bold"/>
              </a:rPr>
              <a:t> can </a:t>
            </a:r>
            <a:r>
              <a:rPr lang="it-IT" sz="4900" b="1" dirty="0" err="1">
                <a:solidFill>
                  <a:srgbClr val="000000"/>
                </a:solidFill>
                <a:latin typeface="Comic Sans MS" panose="030F0702030302020204" pitchFamily="66" charset="0"/>
                <a:ea typeface="Calibri" panose="020F0502020204030204" pitchFamily="34" charset="0"/>
                <a:cs typeface="HelveticaNeue-Bold"/>
              </a:rPr>
              <a:t>dribble</a:t>
            </a:r>
            <a:r>
              <a:rPr lang="it-IT" sz="4900" b="1" dirty="0">
                <a:solidFill>
                  <a:srgbClr val="000000"/>
                </a:solidFill>
                <a:latin typeface="Comic Sans MS" panose="030F0702030302020204" pitchFamily="66" charset="0"/>
                <a:ea typeface="Calibri" panose="020F0502020204030204" pitchFamily="34" charset="0"/>
                <a:cs typeface="HelveticaNeue-Bold"/>
              </a:rPr>
              <a:t> ----- hand.</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17.Players can </a:t>
            </a:r>
            <a:r>
              <a:rPr lang="it-IT" sz="4900" b="1" dirty="0" err="1">
                <a:latin typeface="Comic Sans MS" panose="030F0702030302020204" pitchFamily="66" charset="0"/>
                <a:ea typeface="Calibri" panose="020F0502020204030204" pitchFamily="34" charset="0"/>
                <a:cs typeface="HelveticaNeue-Bold"/>
              </a:rPr>
              <a:t>only</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move</a:t>
            </a:r>
            <a:r>
              <a:rPr lang="it-IT" sz="4900" b="1" dirty="0">
                <a:latin typeface="Comic Sans MS" panose="030F0702030302020204" pitchFamily="66" charset="0"/>
                <a:ea typeface="Calibri" panose="020F0502020204030204" pitchFamily="34" charset="0"/>
                <a:cs typeface="HelveticaNeue-Bold"/>
              </a:rPr>
              <a:t> </a:t>
            </a:r>
            <a:r>
              <a:rPr lang="it-IT" sz="4900" b="1" dirty="0" err="1">
                <a:latin typeface="Comic Sans MS" panose="030F0702030302020204" pitchFamily="66" charset="0"/>
                <a:ea typeface="Calibri" panose="020F0502020204030204" pitchFamily="34" charset="0"/>
                <a:cs typeface="HelveticaNeue-Bold"/>
              </a:rPr>
              <a:t>while</a:t>
            </a:r>
            <a:r>
              <a:rPr lang="it-IT" sz="4900" b="1" dirty="0">
                <a:latin typeface="Comic Sans MS" panose="030F0702030302020204" pitchFamily="66" charset="0"/>
                <a:ea typeface="Calibri" panose="020F0502020204030204" pitchFamily="34" charset="0"/>
                <a:cs typeface="HelveticaNeue-Bold"/>
              </a:rPr>
              <a:t> dribbling or pass the ----. </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20.Let’s -- and play!!!</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4900" b="1" dirty="0">
                <a:latin typeface="Comic Sans MS" panose="030F0702030302020204" pitchFamily="66" charset="0"/>
                <a:ea typeface="Calibri" panose="020F0502020204030204" pitchFamily="34" charset="0"/>
                <a:cs typeface="HelveticaNeue-Bold"/>
              </a:rPr>
              <a:t>23.Sincerely </a:t>
            </a:r>
            <a:r>
              <a:rPr lang="it-IT" sz="4900" b="1" dirty="0" err="1">
                <a:latin typeface="Comic Sans MS" panose="030F0702030302020204" pitchFamily="66" charset="0"/>
                <a:ea typeface="Calibri" panose="020F0502020204030204" pitchFamily="34" charset="0"/>
                <a:cs typeface="HelveticaNeue-Bold"/>
              </a:rPr>
              <a:t>Yours</a:t>
            </a:r>
            <a:r>
              <a:rPr lang="it-IT" sz="4900" b="1" dirty="0">
                <a:latin typeface="Comic Sans MS" panose="030F0702030302020204" pitchFamily="66" charset="0"/>
                <a:ea typeface="Calibri" panose="020F0502020204030204" pitchFamily="34" charset="0"/>
                <a:cs typeface="HelveticaNeue-Bold"/>
              </a:rPr>
              <a:t> (abbr.)</a:t>
            </a:r>
            <a:endParaRPr lang="it-IT" sz="4900" dirty="0">
              <a:latin typeface="Calibri" panose="020F0502020204030204" pitchFamily="34" charset="0"/>
              <a:ea typeface="Calibri" panose="020F0502020204030204" pitchFamily="34" charset="0"/>
              <a:cs typeface="Times New Roman" panose="02020603050405020304" pitchFamily="18" charset="0"/>
            </a:endParaRPr>
          </a:p>
          <a:p>
            <a:endParaRPr lang="it-IT" sz="4900" dirty="0"/>
          </a:p>
        </p:txBody>
      </p:sp>
    </p:spTree>
    <p:extLst>
      <p:ext uri="{BB962C8B-B14F-4D97-AF65-F5344CB8AC3E}">
        <p14:creationId xmlns:p14="http://schemas.microsoft.com/office/powerpoint/2010/main" val="260280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3BB21EA-3ADA-4E26-92C2-83EEA50F103F}"/>
              </a:ext>
            </a:extLst>
          </p:cNvPr>
          <p:cNvSpPr>
            <a:spLocks noGrp="1"/>
          </p:cNvSpPr>
          <p:nvPr>
            <p:ph type="title"/>
          </p:nvPr>
        </p:nvSpPr>
        <p:spPr>
          <a:xfrm>
            <a:off x="1066800" y="642594"/>
            <a:ext cx="10058400" cy="1275853"/>
          </a:xfrm>
        </p:spPr>
        <p:txBody>
          <a:bodyPr>
            <a:normAutofit fontScale="90000"/>
          </a:bodyPr>
          <a:lstStyle/>
          <a:p>
            <a:pPr algn="just">
              <a:lnSpc>
                <a:spcPct val="107000"/>
              </a:lnSpc>
              <a:spcAft>
                <a:spcPts val="800"/>
              </a:spcAft>
            </a:pPr>
            <a:r>
              <a:rPr lang="it-IT" sz="2700" b="1" dirty="0">
                <a:solidFill>
                  <a:srgbClr val="FF0000"/>
                </a:solidFill>
                <a:latin typeface="Comic Sans MS" panose="030F0702030302020204" pitchFamily="66" charset="0"/>
                <a:ea typeface="Calibri" panose="020F0502020204030204" pitchFamily="34" charset="0"/>
                <a:cs typeface="HelveticaNeue-Bold"/>
              </a:rPr>
              <a:t>FILL IN THE BLANK SPACES. USE THE FOLLOWING WORDS.</a:t>
            </a:r>
            <a:r>
              <a:rPr lang="it-IT" sz="3600" dirty="0">
                <a:latin typeface="Calibri" panose="020F0502020204030204" pitchFamily="34" charset="0"/>
                <a:ea typeface="Calibri" panose="020F0502020204030204" pitchFamily="34" charset="0"/>
                <a:cs typeface="Times New Roman" panose="02020603050405020304" pitchFamily="18" charset="0"/>
              </a:rPr>
              <a:t/>
            </a:r>
            <a:br>
              <a:rPr lang="it-IT" sz="3600" dirty="0">
                <a:latin typeface="Calibri" panose="020F0502020204030204" pitchFamily="34" charset="0"/>
                <a:ea typeface="Calibri" panose="020F0502020204030204" pitchFamily="34" charset="0"/>
                <a:cs typeface="Times New Roman" panose="02020603050405020304" pitchFamily="18" charset="0"/>
              </a:rPr>
            </a:br>
            <a:r>
              <a:rPr lang="it-IT" sz="3600" dirty="0">
                <a:latin typeface="Calibri" panose="020F0502020204030204" pitchFamily="34" charset="0"/>
                <a:ea typeface="Calibri" panose="020F0502020204030204" pitchFamily="34" charset="0"/>
                <a:cs typeface="Times New Roman" panose="02020603050405020304" pitchFamily="18" charset="0"/>
              </a:rPr>
              <a:t/>
            </a:r>
            <a:br>
              <a:rPr lang="it-IT" sz="3600" dirty="0">
                <a:latin typeface="Calibri" panose="020F0502020204030204" pitchFamily="34" charset="0"/>
                <a:ea typeface="Calibri" panose="020F0502020204030204" pitchFamily="34" charset="0"/>
                <a:cs typeface="Times New Roman" panose="02020603050405020304" pitchFamily="18" charset="0"/>
              </a:rPr>
            </a:br>
            <a:r>
              <a:rPr lang="it-IT" sz="1600" b="1" dirty="0">
                <a:latin typeface="Comic Sans MS" panose="030F0702030302020204" pitchFamily="66" charset="0"/>
                <a:ea typeface="Calibri" panose="020F0502020204030204" pitchFamily="34" charset="0"/>
                <a:cs typeface="HelveticaNeue-Bold"/>
              </a:rPr>
              <a:t>PITCH, RECTANGULAR (3), COURT, TEAM SPORT (3), FIFTEEN, FOOTBALL, GOAL, NO LIMITS TO SUBSTITUTIONS, FIVE, LIMITS TO SUBSTITUTIONS, VOLLEYBALL, ELEVEN, BASKETBALL, SIX.</a:t>
            </a:r>
            <a:r>
              <a:rPr lang="it-IT" sz="1600" dirty="0">
                <a:latin typeface="Calibri" panose="020F0502020204030204" pitchFamily="34" charset="0"/>
                <a:ea typeface="Calibri" panose="020F0502020204030204" pitchFamily="34" charset="0"/>
                <a:cs typeface="Times New Roman" panose="02020603050405020304" pitchFamily="18" charset="0"/>
              </a:rPr>
              <a:t/>
            </a:r>
            <a:br>
              <a:rPr lang="it-IT" sz="1600" dirty="0">
                <a:latin typeface="Calibri" panose="020F0502020204030204" pitchFamily="34" charset="0"/>
                <a:ea typeface="Calibri" panose="020F0502020204030204" pitchFamily="34" charset="0"/>
                <a:cs typeface="Times New Roman" panose="02020603050405020304" pitchFamily="18" charset="0"/>
              </a:rPr>
            </a:br>
            <a:endParaRPr lang="it-IT" sz="1600" dirty="0"/>
          </a:p>
        </p:txBody>
      </p:sp>
      <p:graphicFrame>
        <p:nvGraphicFramePr>
          <p:cNvPr id="5" name="Segnaposto contenuto 4">
            <a:extLst>
              <a:ext uri="{FF2B5EF4-FFF2-40B4-BE49-F238E27FC236}">
                <a16:creationId xmlns="" xmlns:a16="http://schemas.microsoft.com/office/drawing/2014/main" id="{EBC723A5-36EF-4437-AED9-0322CFF50BAC}"/>
              </a:ext>
            </a:extLst>
          </p:cNvPr>
          <p:cNvGraphicFramePr>
            <a:graphicFrameLocks noGrp="1"/>
          </p:cNvGraphicFramePr>
          <p:nvPr>
            <p:ph sz="half" idx="1"/>
            <p:extLst>
              <p:ext uri="{D42A27DB-BD31-4B8C-83A1-F6EECF244321}">
                <p14:modId xmlns:p14="http://schemas.microsoft.com/office/powerpoint/2010/main" val="257429207"/>
              </p:ext>
            </p:extLst>
          </p:nvPr>
        </p:nvGraphicFramePr>
        <p:xfrm>
          <a:off x="749146" y="2103120"/>
          <a:ext cx="5883007" cy="3652218"/>
        </p:xfrm>
        <a:graphic>
          <a:graphicData uri="http://schemas.openxmlformats.org/drawingml/2006/table">
            <a:tbl>
              <a:tblPr firstRow="1" firstCol="1" bandRow="1"/>
              <a:tblGrid>
                <a:gridCol w="1657645">
                  <a:extLst>
                    <a:ext uri="{9D8B030D-6E8A-4147-A177-3AD203B41FA5}">
                      <a16:colId xmlns="" xmlns:a16="http://schemas.microsoft.com/office/drawing/2014/main" val="1023221078"/>
                    </a:ext>
                  </a:extLst>
                </a:gridCol>
                <a:gridCol w="1460129">
                  <a:extLst>
                    <a:ext uri="{9D8B030D-6E8A-4147-A177-3AD203B41FA5}">
                      <a16:colId xmlns="" xmlns:a16="http://schemas.microsoft.com/office/drawing/2014/main" val="2336600944"/>
                    </a:ext>
                  </a:extLst>
                </a:gridCol>
                <a:gridCol w="1173051">
                  <a:extLst>
                    <a:ext uri="{9D8B030D-6E8A-4147-A177-3AD203B41FA5}">
                      <a16:colId xmlns="" xmlns:a16="http://schemas.microsoft.com/office/drawing/2014/main" val="1877512341"/>
                    </a:ext>
                  </a:extLst>
                </a:gridCol>
                <a:gridCol w="1592182">
                  <a:extLst>
                    <a:ext uri="{9D8B030D-6E8A-4147-A177-3AD203B41FA5}">
                      <a16:colId xmlns="" xmlns:a16="http://schemas.microsoft.com/office/drawing/2014/main" val="3537292185"/>
                    </a:ext>
                  </a:extLst>
                </a:gridCol>
              </a:tblGrid>
              <a:tr h="516491">
                <a:tc>
                  <a:txBody>
                    <a:bodyPr/>
                    <a:lstStyle/>
                    <a:p>
                      <a:pPr algn="just">
                        <a:lnSpc>
                          <a:spcPct val="107000"/>
                        </a:lnSpc>
                        <a:spcAft>
                          <a:spcPts val="0"/>
                        </a:spcAft>
                      </a:pPr>
                      <a:r>
                        <a:rPr lang="it-IT" sz="1000" b="1" dirty="0">
                          <a:solidFill>
                            <a:srgbClr val="FF0000"/>
                          </a:solidFill>
                          <a:effectLst/>
                          <a:latin typeface="Comic Sans MS" panose="030F0702030302020204" pitchFamily="66" charset="0"/>
                          <a:ea typeface="Calibri" panose="020F0502020204030204" pitchFamily="34" charset="0"/>
                          <a:cs typeface="HelveticaNeue-Bold"/>
                        </a:rPr>
                        <a:t>BASKETBALL</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FOOTBALL</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VOLLEYBALL</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solidFill>
                            <a:srgbClr val="FF0000"/>
                          </a:solidFill>
                          <a:effectLst/>
                          <a:latin typeface="Comic Sans MS" panose="030F0702030302020204" pitchFamily="66" charset="0"/>
                          <a:ea typeface="Calibri" panose="020F0502020204030204" pitchFamily="34" charset="0"/>
                          <a:cs typeface="HelveticaNeue-Bold"/>
                        </a:rPr>
                        <a:t>RUGBY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6182831"/>
                  </a:ext>
                </a:extLst>
              </a:tr>
              <a:tr h="516491">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RECTANGULAR</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4824531"/>
                  </a:ext>
                </a:extLst>
              </a:tr>
              <a:tr h="252067">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COURT</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PITCH</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0411310"/>
                  </a:ext>
                </a:extLst>
              </a:tr>
              <a:tr h="301206">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TEAM SPORT</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23057124"/>
                  </a:ext>
                </a:extLst>
              </a:tr>
              <a:tr h="516491">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_____ PLAYERS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____ PLAYERS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____ PLAYERS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______ PLAYERS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3259985"/>
                  </a:ext>
                </a:extLst>
              </a:tr>
              <a:tr h="780914">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NO LIMITS TO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SUBSTITUTIONS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LIMITS TO SUBSTITUTIONS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3716445"/>
                  </a:ext>
                </a:extLst>
              </a:tr>
              <a:tr h="252067">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OVAL BALL</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7928408"/>
                  </a:ext>
                </a:extLst>
              </a:tr>
              <a:tr h="516491">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HOOP</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solidFill>
                            <a:srgbClr val="FF0000"/>
                          </a:solidFill>
                          <a:effectLst/>
                          <a:latin typeface="Comic Sans MS" panose="030F0702030302020204" pitchFamily="66" charset="0"/>
                          <a:ea typeface="Calibri" panose="020F0502020204030204" pitchFamily="34" charset="0"/>
                          <a:cs typeface="HelveticaNeue-Bold"/>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a:effectLst/>
                          <a:latin typeface="Comic Sans MS" panose="030F0702030302020204" pitchFamily="66" charset="0"/>
                          <a:ea typeface="Calibri" panose="020F0502020204030204" pitchFamily="34" charset="0"/>
                          <a:cs typeface="HelveticaNeue-Bold"/>
                        </a:rPr>
                        <a:t>NET</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000" b="1" dirty="0">
                          <a:effectLst/>
                          <a:latin typeface="Comic Sans MS" panose="030F0702030302020204" pitchFamily="66" charset="0"/>
                          <a:ea typeface="Calibri" panose="020F0502020204030204" pitchFamily="34" charset="0"/>
                          <a:cs typeface="HelveticaNeue-Bold"/>
                        </a:rPr>
                        <a:t>THE RUGBY NETWORK</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94" marR="56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13100773"/>
                  </a:ext>
                </a:extLst>
              </a:tr>
            </a:tbl>
          </a:graphicData>
        </a:graphic>
      </p:graphicFrame>
      <p:sp>
        <p:nvSpPr>
          <p:cNvPr id="4" name="Segnaposto contenuto 3">
            <a:extLst>
              <a:ext uri="{FF2B5EF4-FFF2-40B4-BE49-F238E27FC236}">
                <a16:creationId xmlns="" xmlns:a16="http://schemas.microsoft.com/office/drawing/2014/main" id="{E3F730ED-20B7-4092-8465-916225C1F670}"/>
              </a:ext>
            </a:extLst>
          </p:cNvPr>
          <p:cNvSpPr>
            <a:spLocks noGrp="1"/>
          </p:cNvSpPr>
          <p:nvPr>
            <p:ph sz="half" idx="2"/>
          </p:nvPr>
        </p:nvSpPr>
        <p:spPr>
          <a:xfrm>
            <a:off x="6742323" y="2103120"/>
            <a:ext cx="4472847" cy="3749040"/>
          </a:xfrm>
        </p:spPr>
        <p:txBody>
          <a:bodyPr>
            <a:normAutofit fontScale="85000" lnSpcReduction="10000"/>
          </a:bodyPr>
          <a:lstStyle/>
          <a:p>
            <a:pPr algn="just">
              <a:lnSpc>
                <a:spcPct val="107000"/>
              </a:lnSpc>
              <a:spcAft>
                <a:spcPts val="800"/>
              </a:spcAft>
            </a:pPr>
            <a:r>
              <a:rPr lang="it-IT" sz="1200" b="1" dirty="0">
                <a:solidFill>
                  <a:srgbClr val="FF0000"/>
                </a:solidFill>
                <a:latin typeface="Comic Sans MS" panose="030F0702030302020204" pitchFamily="66" charset="0"/>
                <a:ea typeface="Calibri" panose="020F0502020204030204" pitchFamily="34" charset="0"/>
                <a:cs typeface="HelveticaNeue-Bold"/>
              </a:rPr>
              <a:t>NOW WRITE A SHORT PARAGRAPH FOR EACH SPORT. HERE IS A MODEL TO FILL IN AND FOLLOW:</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a:latin typeface="Comic Sans MS" panose="030F0702030302020204" pitchFamily="66" charset="0"/>
                <a:ea typeface="Calibri" panose="020F0502020204030204" pitchFamily="34" charset="0"/>
                <a:cs typeface="HelveticaNeue-Bold"/>
              </a:rPr>
              <a:t>Basketball </a:t>
            </a:r>
            <a:r>
              <a:rPr lang="it-IT" b="1" dirty="0" err="1">
                <a:latin typeface="Comic Sans MS" panose="030F0702030302020204" pitchFamily="66" charset="0"/>
                <a:ea typeface="Calibri" panose="020F0502020204030204" pitchFamily="34" charset="0"/>
                <a:cs typeface="HelveticaNeue-Bold"/>
              </a:rPr>
              <a:t>is</a:t>
            </a:r>
            <a:r>
              <a:rPr lang="it-IT" b="1" dirty="0">
                <a:latin typeface="Comic Sans MS" panose="030F0702030302020204" pitchFamily="66" charset="0"/>
                <a:ea typeface="Calibri" panose="020F0502020204030204" pitchFamily="34" charset="0"/>
                <a:cs typeface="HelveticaNeue-Bold"/>
              </a:rPr>
              <a:t> </a:t>
            </a:r>
            <a:r>
              <a:rPr lang="it-IT" b="1" dirty="0" err="1">
                <a:latin typeface="Comic Sans MS" panose="030F0702030302020204" pitchFamily="66" charset="0"/>
                <a:ea typeface="Calibri" panose="020F0502020204030204" pitchFamily="34" charset="0"/>
                <a:cs typeface="HelveticaNeue-Bold"/>
              </a:rPr>
              <a:t>played</a:t>
            </a:r>
            <a:r>
              <a:rPr lang="it-IT" b="1" dirty="0">
                <a:latin typeface="Comic Sans MS" panose="030F0702030302020204" pitchFamily="66" charset="0"/>
                <a:ea typeface="Calibri" panose="020F0502020204030204" pitchFamily="34" charset="0"/>
                <a:cs typeface="HelveticaNeue-Bold"/>
              </a:rPr>
              <a:t> on a ____________ 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err="1">
                <a:latin typeface="Comic Sans MS" panose="030F0702030302020204" pitchFamily="66" charset="0"/>
                <a:ea typeface="Calibri" panose="020F0502020204030204" pitchFamily="34" charset="0"/>
                <a:cs typeface="HelveticaNeue-Bold"/>
              </a:rPr>
              <a:t>It</a:t>
            </a:r>
            <a:r>
              <a:rPr lang="it-IT" b="1" dirty="0">
                <a:latin typeface="Comic Sans MS" panose="030F0702030302020204" pitchFamily="66" charset="0"/>
                <a:ea typeface="Calibri" panose="020F0502020204030204" pitchFamily="34" charset="0"/>
                <a:cs typeface="HelveticaNeue-Bold"/>
              </a:rPr>
              <a:t> </a:t>
            </a:r>
            <a:r>
              <a:rPr lang="it-IT" b="1" dirty="0" err="1">
                <a:latin typeface="Comic Sans MS" panose="030F0702030302020204" pitchFamily="66" charset="0"/>
                <a:ea typeface="Calibri" panose="020F0502020204030204" pitchFamily="34" charset="0"/>
                <a:cs typeface="HelveticaNeue-Bold"/>
              </a:rPr>
              <a:t>is</a:t>
            </a:r>
            <a:r>
              <a:rPr lang="it-IT" b="1" dirty="0">
                <a:latin typeface="Comic Sans MS" panose="030F0702030302020204" pitchFamily="66" charset="0"/>
                <a:ea typeface="Calibri" panose="020F0502020204030204" pitchFamily="34" charset="0"/>
                <a:cs typeface="HelveticaNeue-Bold"/>
              </a:rPr>
              <a:t> a ______ 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err="1">
                <a:latin typeface="Comic Sans MS" panose="030F0702030302020204" pitchFamily="66" charset="0"/>
                <a:ea typeface="Calibri" panose="020F0502020204030204" pitchFamily="34" charset="0"/>
                <a:cs typeface="HelveticaNeue-Bold"/>
              </a:rPr>
              <a:t>There</a:t>
            </a:r>
            <a:r>
              <a:rPr lang="it-IT" b="1" dirty="0">
                <a:latin typeface="Comic Sans MS" panose="030F0702030302020204" pitchFamily="66" charset="0"/>
                <a:ea typeface="Calibri" panose="020F0502020204030204" pitchFamily="34" charset="0"/>
                <a:cs typeface="HelveticaNeue-Bold"/>
              </a:rPr>
              <a:t> are __________ players in a team.</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err="1">
                <a:latin typeface="Comic Sans MS" panose="030F0702030302020204" pitchFamily="66" charset="0"/>
                <a:ea typeface="Calibri" panose="020F0502020204030204" pitchFamily="34" charset="0"/>
                <a:cs typeface="HelveticaNeue-Bold"/>
              </a:rPr>
              <a:t>There</a:t>
            </a:r>
            <a:r>
              <a:rPr lang="it-IT" b="1" dirty="0">
                <a:latin typeface="Comic Sans MS" panose="030F0702030302020204" pitchFamily="66" charset="0"/>
                <a:ea typeface="Calibri" panose="020F0502020204030204" pitchFamily="34" charset="0"/>
                <a:cs typeface="HelveticaNeue-Bold"/>
              </a:rPr>
              <a:t> are ___ ___________ ___ _________________.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err="1">
                <a:latin typeface="Comic Sans MS" panose="030F0702030302020204" pitchFamily="66" charset="0"/>
                <a:ea typeface="Calibri" panose="020F0502020204030204" pitchFamily="34" charset="0"/>
                <a:cs typeface="HelveticaNeue-Bold"/>
              </a:rPr>
              <a:t>It</a:t>
            </a:r>
            <a:r>
              <a:rPr lang="it-IT" b="1" dirty="0">
                <a:latin typeface="Comic Sans MS" panose="030F0702030302020204" pitchFamily="66" charset="0"/>
                <a:ea typeface="Calibri" panose="020F0502020204030204" pitchFamily="34" charset="0"/>
                <a:cs typeface="HelveticaNeue-Bold"/>
              </a:rPr>
              <a:t> </a:t>
            </a:r>
            <a:r>
              <a:rPr lang="it-IT" b="1" dirty="0" err="1">
                <a:latin typeface="Comic Sans MS" panose="030F0702030302020204" pitchFamily="66" charset="0"/>
                <a:ea typeface="Calibri" panose="020F0502020204030204" pitchFamily="34" charset="0"/>
                <a:cs typeface="HelveticaNeue-Bold"/>
              </a:rPr>
              <a:t>is</a:t>
            </a:r>
            <a:r>
              <a:rPr lang="it-IT" b="1" dirty="0">
                <a:latin typeface="Comic Sans MS" panose="030F0702030302020204" pitchFamily="66" charset="0"/>
                <a:ea typeface="Calibri" panose="020F0502020204030204" pitchFamily="34" charset="0"/>
                <a:cs typeface="HelveticaNeue-Bold"/>
              </a:rPr>
              <a:t> </a:t>
            </a:r>
            <a:r>
              <a:rPr lang="it-IT" b="1" dirty="0" err="1">
                <a:latin typeface="Comic Sans MS" panose="030F0702030302020204" pitchFamily="66" charset="0"/>
                <a:ea typeface="Calibri" panose="020F0502020204030204" pitchFamily="34" charset="0"/>
                <a:cs typeface="HelveticaNeue-Bold"/>
              </a:rPr>
              <a:t>played</a:t>
            </a:r>
            <a:r>
              <a:rPr lang="it-IT" b="1" dirty="0">
                <a:latin typeface="Comic Sans MS" panose="030F0702030302020204" pitchFamily="66" charset="0"/>
                <a:ea typeface="Calibri" panose="020F0502020204030204" pitchFamily="34" charset="0"/>
                <a:cs typeface="HelveticaNeue-Bold"/>
              </a:rPr>
              <a:t> with a ________________.</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err="1">
                <a:latin typeface="Comic Sans MS" panose="030F0702030302020204" pitchFamily="66" charset="0"/>
                <a:ea typeface="Calibri" panose="020F0502020204030204" pitchFamily="34" charset="0"/>
                <a:cs typeface="HelveticaNeue-Bold"/>
              </a:rPr>
              <a:t>There</a:t>
            </a:r>
            <a:r>
              <a:rPr lang="it-IT" b="1" dirty="0">
                <a:latin typeface="Comic Sans MS" panose="030F0702030302020204" pitchFamily="66" charset="0"/>
                <a:ea typeface="Calibri" panose="020F0502020204030204" pitchFamily="34" charset="0"/>
                <a:cs typeface="HelveticaNeue-Bold"/>
              </a:rPr>
              <a:t> are </a:t>
            </a:r>
            <a:r>
              <a:rPr lang="it-IT" b="1" dirty="0" err="1">
                <a:latin typeface="Comic Sans MS" panose="030F0702030302020204" pitchFamily="66" charset="0"/>
                <a:ea typeface="Calibri" panose="020F0502020204030204" pitchFamily="34" charset="0"/>
                <a:cs typeface="HelveticaNeue-Bold"/>
              </a:rPr>
              <a:t>two</a:t>
            </a:r>
            <a:r>
              <a:rPr lang="it-IT" b="1" dirty="0">
                <a:latin typeface="Comic Sans MS" panose="030F0702030302020204" pitchFamily="66" charset="0"/>
                <a:ea typeface="Calibri" panose="020F0502020204030204" pitchFamily="34" charset="0"/>
                <a:cs typeface="HelveticaNeue-Bold"/>
              </a:rPr>
              <a:t> ________ in the court.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49522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9CF644A-39C3-4BC5-8E14-0618F2363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xmlns="" id="{0253FACD-DB58-4A15-8813-A5E203040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3" name="Rectangle 22">
            <a:extLst>
              <a:ext uri="{FF2B5EF4-FFF2-40B4-BE49-F238E27FC236}">
                <a16:creationId xmlns:a16="http://schemas.microsoft.com/office/drawing/2014/main" xmlns="" id="{6359C4A9-5E60-471C-830B-8875C59BA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EC23BFAB-D9E7-42FB-88CA-21BF19F397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6796" y="237744"/>
            <a:ext cx="53805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xmlns="" id="{85D7AE96-093D-45DC-8519-AD795CD80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02560" y="374904"/>
            <a:ext cx="5117584" cy="6108192"/>
          </a:xfrm>
          <a:prstGeom prst="rect">
            <a:avLst/>
          </a:prstGeom>
          <a:noFill/>
          <a:ln w="6350" cap="sq" cmpd="sng" algn="ctr">
            <a:solidFill>
              <a:schemeClr val="tx1">
                <a:lumMod val="75000"/>
                <a:lumOff val="25000"/>
              </a:schemeClr>
            </a:solidFill>
            <a:prstDash val="solid"/>
            <a:miter lim="800000"/>
          </a:ln>
          <a:effectLst/>
        </p:spPr>
      </p:sp>
      <p:pic>
        <p:nvPicPr>
          <p:cNvPr id="6" name="Segnaposto contenuto 5" descr="Immagine che contiene interni, tavolo, sedendo, computer&#10;&#10;Descrizione generata automaticamente">
            <a:extLst>
              <a:ext uri="{FF2B5EF4-FFF2-40B4-BE49-F238E27FC236}">
                <a16:creationId xmlns:a16="http://schemas.microsoft.com/office/drawing/2014/main" xmlns="" id="{C4965C5F-5881-4226-A76D-052FF57B07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853" r="-1" b="32202"/>
          <a:stretch/>
        </p:blipFill>
        <p:spPr>
          <a:xfrm>
            <a:off x="233264" y="233264"/>
            <a:ext cx="3324388" cy="3755625"/>
          </a:xfrm>
          <a:prstGeom prst="rect">
            <a:avLst/>
          </a:prstGeom>
        </p:spPr>
      </p:pic>
      <p:pic>
        <p:nvPicPr>
          <p:cNvPr id="10" name="Segnaposto contenuto 7" descr="Immagine che contiene tavolo, acqua, uomo, gioco&#10;&#10;Descrizione generata automaticamente">
            <a:extLst>
              <a:ext uri="{FF2B5EF4-FFF2-40B4-BE49-F238E27FC236}">
                <a16:creationId xmlns:a16="http://schemas.microsoft.com/office/drawing/2014/main" xmlns="" id="{5F6D57C2-01D2-44F6-86AA-3AE8FA6B39F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138" r="41068" b="-2"/>
          <a:stretch/>
        </p:blipFill>
        <p:spPr>
          <a:xfrm>
            <a:off x="3719534" y="229025"/>
            <a:ext cx="2695380" cy="2484964"/>
          </a:xfrm>
          <a:prstGeom prst="rect">
            <a:avLst/>
          </a:prstGeom>
        </p:spPr>
      </p:pic>
      <p:pic>
        <p:nvPicPr>
          <p:cNvPr id="8" name="Segnaposto contenuto 7" descr="Immagine che contiene tavolo, stanza, computer, palla&#10;&#10;Descrizione generata automaticamente">
            <a:extLst>
              <a:ext uri="{FF2B5EF4-FFF2-40B4-BE49-F238E27FC236}">
                <a16:creationId xmlns:a16="http://schemas.microsoft.com/office/drawing/2014/main" xmlns="" id="{B977FC44-6CF0-48F3-B9F4-8E55D1ADAE83}"/>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16014" r="2" b="48516"/>
          <a:stretch/>
        </p:blipFill>
        <p:spPr>
          <a:xfrm>
            <a:off x="232594" y="4154697"/>
            <a:ext cx="3325058" cy="2470041"/>
          </a:xfrm>
          <a:prstGeom prst="rect">
            <a:avLst/>
          </a:prstGeom>
        </p:spPr>
      </p:pic>
      <p:pic>
        <p:nvPicPr>
          <p:cNvPr id="9" name="Immagine 8">
            <a:extLst>
              <a:ext uri="{FF2B5EF4-FFF2-40B4-BE49-F238E27FC236}">
                <a16:creationId xmlns:a16="http://schemas.microsoft.com/office/drawing/2014/main" xmlns="" id="{35AD5030-2EF1-481E-BFBD-D57639117D46}"/>
              </a:ext>
            </a:extLst>
          </p:cNvPr>
          <p:cNvPicPr>
            <a:picLocks noChangeAspect="1"/>
          </p:cNvPicPr>
          <p:nvPr/>
        </p:nvPicPr>
        <p:blipFill rotWithShape="1">
          <a:blip r:embed="rId5" cstate="print"/>
          <a:srcRect t="25773" b="7796"/>
          <a:stretch/>
        </p:blipFill>
        <p:spPr>
          <a:xfrm>
            <a:off x="3719534" y="2874856"/>
            <a:ext cx="2695380" cy="3749878"/>
          </a:xfrm>
          <a:prstGeom prst="rect">
            <a:avLst/>
          </a:prstGeom>
        </p:spPr>
      </p:pic>
      <p:pic>
        <p:nvPicPr>
          <p:cNvPr id="20" name="Segnaposto contenuto 3">
            <a:extLst>
              <a:ext uri="{FF2B5EF4-FFF2-40B4-BE49-F238E27FC236}">
                <a16:creationId xmlns:a16="http://schemas.microsoft.com/office/drawing/2014/main" xmlns="" id="{BDC3DE70-A739-4F60-AA4D-149B6507B1A3}"/>
              </a:ext>
            </a:extLst>
          </p:cNvPr>
          <p:cNvPicPr>
            <a:picLocks noGrp="1" noChangeAspect="1"/>
          </p:cNvPicPr>
          <p:nvPr>
            <p:ph sz="half" idx="1"/>
          </p:nvPr>
        </p:nvPicPr>
        <p:blipFill>
          <a:blip r:embed="rId6" cstate="print"/>
          <a:stretch>
            <a:fillRect/>
          </a:stretch>
        </p:blipFill>
        <p:spPr>
          <a:xfrm>
            <a:off x="6763604" y="3718703"/>
            <a:ext cx="5079706" cy="2764393"/>
          </a:xfrm>
          <a:prstGeom prst="rect">
            <a:avLst/>
          </a:prstGeom>
        </p:spPr>
      </p:pic>
      <p:pic>
        <p:nvPicPr>
          <p:cNvPr id="22" name="Immagine 21" descr="Immagine che contiene interni, facciata, posando, sedendo&#10;&#10;Descrizione generata automaticamente">
            <a:extLst>
              <a:ext uri="{FF2B5EF4-FFF2-40B4-BE49-F238E27FC236}">
                <a16:creationId xmlns:a16="http://schemas.microsoft.com/office/drawing/2014/main" xmlns="" id="{E32CB03E-8543-4309-A8EE-64A6EBA02E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 b="54671"/>
          <a:stretch/>
        </p:blipFill>
        <p:spPr>
          <a:xfrm>
            <a:off x="6740437" y="370422"/>
            <a:ext cx="5079707" cy="3262279"/>
          </a:xfrm>
          <a:prstGeom prst="rect">
            <a:avLst/>
          </a:prstGeom>
        </p:spPr>
      </p:pic>
    </p:spTree>
    <p:extLst>
      <p:ext uri="{BB962C8B-B14F-4D97-AF65-F5344CB8AC3E}">
        <p14:creationId xmlns:p14="http://schemas.microsoft.com/office/powerpoint/2010/main" val="630451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EC7E010-C712-408D-9787-0842AFC9F4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3" name="Rectangle 22">
            <a:extLst>
              <a:ext uri="{FF2B5EF4-FFF2-40B4-BE49-F238E27FC236}">
                <a16:creationId xmlns:a16="http://schemas.microsoft.com/office/drawing/2014/main" xmlns="" id="{0503FCEF-A9BA-4991-9220-E36615FB8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5" name="Rectangle 24">
            <a:extLst>
              <a:ext uri="{FF2B5EF4-FFF2-40B4-BE49-F238E27FC236}">
                <a16:creationId xmlns:a16="http://schemas.microsoft.com/office/drawing/2014/main" xmlns="" id="{6B57F45B-5417-4073-A67A-343F2C881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091B6077-4778-41B2-9147-335CF2F2F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Segnaposto contenuto 4" descr="Immagine che contiene interni, persona, figlio, giocattolo&#10;&#10;Descrizione generata automaticamente">
            <a:extLst>
              <a:ext uri="{FF2B5EF4-FFF2-40B4-BE49-F238E27FC236}">
                <a16:creationId xmlns:a16="http://schemas.microsoft.com/office/drawing/2014/main" xmlns="" id="{1426AC27-B041-489D-9105-0C2538A9F14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975" b="9025"/>
          <a:stretch/>
        </p:blipFill>
        <p:spPr>
          <a:xfrm>
            <a:off x="1143941" y="643467"/>
            <a:ext cx="9904117" cy="5571066"/>
          </a:xfrm>
          <a:prstGeom prst="rect">
            <a:avLst/>
          </a:prstGeom>
        </p:spPr>
      </p:pic>
      <p:sp>
        <p:nvSpPr>
          <p:cNvPr id="29" name="Rectangle 28">
            <a:extLst>
              <a:ext uri="{FF2B5EF4-FFF2-40B4-BE49-F238E27FC236}">
                <a16:creationId xmlns:a16="http://schemas.microsoft.com/office/drawing/2014/main" xmlns="" id="{D527D497-40EC-49CA-9C48-FE4127084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257033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berata\Downloads\IMG-1095.JPG"/>
          <p:cNvPicPr>
            <a:picLocks noChangeAspect="1" noChangeArrowheads="1"/>
          </p:cNvPicPr>
          <p:nvPr/>
        </p:nvPicPr>
        <p:blipFill>
          <a:blip r:embed="rId2" cstate="print"/>
          <a:srcRect/>
          <a:stretch>
            <a:fillRect/>
          </a:stretch>
        </p:blipFill>
        <p:spPr bwMode="auto">
          <a:xfrm>
            <a:off x="-132397" y="-501881"/>
            <a:ext cx="12649184" cy="79519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39EC50A-248F-46D1-97CD-65A2766F75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xmlns="" id="{B4C843F0-96F8-4DFC-93E8-E3533F223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Segnaposto contenuto 3" descr="f3ab6835-387c-430d-bc68-1b353f71993b">
            <a:extLst>
              <a:ext uri="{FF2B5EF4-FFF2-40B4-BE49-F238E27FC236}">
                <a16:creationId xmlns:a16="http://schemas.microsoft.com/office/drawing/2014/main" xmlns="" id="{8B45D1D0-5B50-4549-BF77-EA0C27DEEE12}"/>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r="15112" b="1"/>
          <a:stretch/>
        </p:blipFill>
        <p:spPr bwMode="auto">
          <a:xfrm>
            <a:off x="20" y="10"/>
            <a:ext cx="12191980" cy="6857990"/>
          </a:xfrm>
          <a:prstGeom prst="rect">
            <a:avLst/>
          </a:prstGeom>
          <a:noFill/>
        </p:spPr>
      </p:pic>
    </p:spTree>
    <p:extLst>
      <p:ext uri="{BB962C8B-B14F-4D97-AF65-F5344CB8AC3E}">
        <p14:creationId xmlns:p14="http://schemas.microsoft.com/office/powerpoint/2010/main" val="152001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xmlns="" id="{282E2A95-1A08-4118-83C6-B1CA5648E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xmlns="" id="{68DC0EC7-60EA-4BD3-BC04-D547DE1B28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5" name="Segnaposto contenuto 4">
            <a:extLst>
              <a:ext uri="{FF2B5EF4-FFF2-40B4-BE49-F238E27FC236}">
                <a16:creationId xmlns:a16="http://schemas.microsoft.com/office/drawing/2014/main" xmlns="" id="{F6330DC4-8AEA-436E-943E-240BC203DAD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04701" y="2086102"/>
            <a:ext cx="7237877" cy="2714203"/>
          </a:xfrm>
          <a:prstGeom prst="rect">
            <a:avLst/>
          </a:prstGeom>
        </p:spPr>
      </p:pic>
      <p:sp>
        <p:nvSpPr>
          <p:cNvPr id="23" name="Rectangle 16">
            <a:extLst>
              <a:ext uri="{FF2B5EF4-FFF2-40B4-BE49-F238E27FC236}">
                <a16:creationId xmlns:a16="http://schemas.microsoft.com/office/drawing/2014/main" xmlns="" id="{2FFEFC7E-85EE-4AC9-A351-FBEB13A1D6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8">
            <a:extLst>
              <a:ext uri="{FF2B5EF4-FFF2-40B4-BE49-F238E27FC236}">
                <a16:creationId xmlns:a16="http://schemas.microsoft.com/office/drawing/2014/main" xmlns="" id="{CB2511BB-FC4C-45F3-94EB-661D6806C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47CC22DB-C06E-4A93-B592-B3F11F33620D}"/>
              </a:ext>
            </a:extLst>
          </p:cNvPr>
          <p:cNvSpPr>
            <a:spLocks noGrp="1"/>
          </p:cNvSpPr>
          <p:nvPr>
            <p:ph type="title"/>
          </p:nvPr>
        </p:nvSpPr>
        <p:spPr>
          <a:xfrm>
            <a:off x="9242612" y="413053"/>
            <a:ext cx="2391669" cy="1594153"/>
          </a:xfrm>
        </p:spPr>
        <p:txBody>
          <a:bodyPr anchor="b">
            <a:normAutofit fontScale="90000"/>
          </a:bodyPr>
          <a:lstStyle/>
          <a:p>
            <a:r>
              <a:rPr lang="en-US" sz="2800" b="1" dirty="0">
                <a:solidFill>
                  <a:srgbClr val="2F2F2F"/>
                </a:solidFill>
                <a:latin typeface="Source Sans Pro" panose="020B0503030403020204" pitchFamily="34" charset="0"/>
              </a:rPr>
              <a:t>C</a:t>
            </a:r>
            <a:r>
              <a:rPr lang="en-US" sz="2800" dirty="0">
                <a:solidFill>
                  <a:srgbClr val="2F2F2F"/>
                </a:solidFill>
                <a:latin typeface="Source Sans Pro" panose="020B0503030403020204" pitchFamily="34" charset="0"/>
              </a:rPr>
              <a:t>ontent and </a:t>
            </a:r>
            <a:r>
              <a:rPr lang="en-US" sz="2800" b="1" dirty="0">
                <a:solidFill>
                  <a:srgbClr val="2F2F2F"/>
                </a:solidFill>
                <a:latin typeface="Source Sans Pro" panose="020B0503030403020204" pitchFamily="34" charset="0"/>
              </a:rPr>
              <a:t>L</a:t>
            </a:r>
            <a:r>
              <a:rPr lang="en-US" sz="2800" dirty="0">
                <a:solidFill>
                  <a:srgbClr val="2F2F2F"/>
                </a:solidFill>
                <a:latin typeface="Source Sans Pro" panose="020B0503030403020204" pitchFamily="34" charset="0"/>
              </a:rPr>
              <a:t>anguage </a:t>
            </a:r>
            <a:r>
              <a:rPr lang="en-US" sz="2800" b="1" dirty="0">
                <a:solidFill>
                  <a:srgbClr val="2F2F2F"/>
                </a:solidFill>
                <a:latin typeface="Source Sans Pro" panose="020B0503030403020204" pitchFamily="34" charset="0"/>
              </a:rPr>
              <a:t>I</a:t>
            </a:r>
            <a:r>
              <a:rPr lang="en-US" sz="2800" dirty="0">
                <a:solidFill>
                  <a:srgbClr val="2F2F2F"/>
                </a:solidFill>
                <a:latin typeface="Source Sans Pro" panose="020B0503030403020204" pitchFamily="34" charset="0"/>
              </a:rPr>
              <a:t>ntegrated </a:t>
            </a:r>
            <a:r>
              <a:rPr lang="en-US" sz="2800" b="1" dirty="0">
                <a:solidFill>
                  <a:srgbClr val="2F2F2F"/>
                </a:solidFill>
                <a:latin typeface="Source Sans Pro" panose="020B0503030403020204" pitchFamily="34" charset="0"/>
              </a:rPr>
              <a:t>L</a:t>
            </a:r>
            <a:r>
              <a:rPr lang="en-US" sz="2800" dirty="0">
                <a:solidFill>
                  <a:srgbClr val="2F2F2F"/>
                </a:solidFill>
                <a:latin typeface="Source Sans Pro" panose="020B0503030403020204" pitchFamily="34" charset="0"/>
              </a:rPr>
              <a:t>earning</a:t>
            </a:r>
            <a:endParaRPr lang="it-IT" sz="2800" dirty="0"/>
          </a:p>
        </p:txBody>
      </p:sp>
      <p:sp>
        <p:nvSpPr>
          <p:cNvPr id="25" name="Content Placeholder 9">
            <a:extLst>
              <a:ext uri="{FF2B5EF4-FFF2-40B4-BE49-F238E27FC236}">
                <a16:creationId xmlns:a16="http://schemas.microsoft.com/office/drawing/2014/main" xmlns="" id="{4E38F926-A4B5-4F29-A052-4B7953A95AE7}"/>
              </a:ext>
            </a:extLst>
          </p:cNvPr>
          <p:cNvSpPr>
            <a:spLocks noGrp="1"/>
          </p:cNvSpPr>
          <p:nvPr>
            <p:ph idx="1"/>
          </p:nvPr>
        </p:nvSpPr>
        <p:spPr>
          <a:xfrm>
            <a:off x="9321801" y="1968501"/>
            <a:ext cx="2312479" cy="4387476"/>
          </a:xfrm>
        </p:spPr>
        <p:txBody>
          <a:bodyPr>
            <a:noAutofit/>
          </a:bodyPr>
          <a:lstStyle/>
          <a:p>
            <a:r>
              <a:rPr lang="it-IT" sz="1400" b="1" dirty="0">
                <a:latin typeface="Titillium Web"/>
              </a:rPr>
              <a:t>CLIL</a:t>
            </a:r>
            <a:r>
              <a:rPr lang="it-IT" sz="1400" dirty="0">
                <a:solidFill>
                  <a:srgbClr val="333333"/>
                </a:solidFill>
                <a:latin typeface="Titillium Web"/>
              </a:rPr>
              <a:t> (</a:t>
            </a:r>
            <a:r>
              <a:rPr lang="it-IT" sz="1400" i="1" dirty="0">
                <a:solidFill>
                  <a:srgbClr val="333333"/>
                </a:solidFill>
                <a:latin typeface="titillium_italic"/>
              </a:rPr>
              <a:t>Content and Language Integrated Learning</a:t>
            </a:r>
            <a:r>
              <a:rPr lang="it-IT" sz="1400" dirty="0">
                <a:solidFill>
                  <a:srgbClr val="333333"/>
                </a:solidFill>
                <a:latin typeface="Titillium Web"/>
              </a:rPr>
              <a:t>) è un approccio metodologico rivolto all’apprendimento integrato di competenze linguistico-comunicative e disciplinari in lingua straniera.</a:t>
            </a:r>
          </a:p>
          <a:p>
            <a:r>
              <a:rPr lang="it-IT" sz="1400" b="1" dirty="0">
                <a:solidFill>
                  <a:srgbClr val="2F2F2F"/>
                </a:solidFill>
                <a:latin typeface="Titillium Web"/>
              </a:rPr>
              <a:t>La metodologia CLIL </a:t>
            </a:r>
            <a:r>
              <a:rPr lang="it-IT" sz="1400" dirty="0">
                <a:solidFill>
                  <a:srgbClr val="2F2F2F"/>
                </a:solidFill>
                <a:latin typeface="Titillium Web"/>
              </a:rPr>
              <a:t>rappresenta una sfida e una grande opportunità: sia per chi conosce già l’inglese e ha buone competenze, sia per chi da anni accarezza l’idea di impararlo.</a:t>
            </a:r>
            <a:endParaRPr lang="en-US" sz="1400" dirty="0">
              <a:solidFill>
                <a:schemeClr val="tx1">
                  <a:lumMod val="85000"/>
                  <a:lumOff val="15000"/>
                </a:schemeClr>
              </a:solidFill>
              <a:latin typeface="Titillium Web"/>
            </a:endParaRPr>
          </a:p>
        </p:txBody>
      </p:sp>
    </p:spTree>
    <p:extLst>
      <p:ext uri="{BB962C8B-B14F-4D97-AF65-F5344CB8AC3E}">
        <p14:creationId xmlns:p14="http://schemas.microsoft.com/office/powerpoint/2010/main" val="364645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504E70C-0F85-4983-AA28-C2E911EBAFDB}"/>
              </a:ext>
            </a:extLst>
          </p:cNvPr>
          <p:cNvSpPr>
            <a:spLocks noGrp="1"/>
          </p:cNvSpPr>
          <p:nvPr>
            <p:ph type="title"/>
          </p:nvPr>
        </p:nvSpPr>
        <p:spPr/>
        <p:txBody>
          <a:bodyPr>
            <a:normAutofit fontScale="90000"/>
          </a:bodyPr>
          <a:lstStyle/>
          <a:p>
            <a:pPr marL="182880" lvl="0" indent="-182880" algn="ctr">
              <a:lnSpc>
                <a:spcPct val="107000"/>
              </a:lnSpc>
              <a:spcBef>
                <a:spcPts val="900"/>
              </a:spcBef>
              <a:spcAft>
                <a:spcPts val="800"/>
              </a:spcAft>
            </a:pPr>
            <a:r>
              <a:rPr lang="it-IT" sz="6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ATTIVITA’ CLIL </a:t>
            </a:r>
            <a:r>
              <a:rPr lang="it-IT"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it-IT"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xmlns="" id="{9B00228E-AC12-422B-98A2-9B5EC49BF82B}"/>
              </a:ext>
            </a:extLst>
          </p:cNvPr>
          <p:cNvSpPr>
            <a:spLocks noGrp="1"/>
          </p:cNvSpPr>
          <p:nvPr>
            <p:ph sz="half" idx="1"/>
          </p:nvPr>
        </p:nvSpPr>
        <p:spPr>
          <a:xfrm>
            <a:off x="1066799" y="1631576"/>
            <a:ext cx="10058399" cy="4220584"/>
          </a:xfrm>
        </p:spPr>
        <p:txBody>
          <a:bodyPr>
            <a:normAutofit fontScale="55000" lnSpcReduction="20000"/>
          </a:bodyPr>
          <a:lstStyle/>
          <a:p>
            <a:pPr>
              <a:lnSpc>
                <a:spcPct val="107000"/>
              </a:lnSpc>
              <a:spcAft>
                <a:spcPts val="800"/>
              </a:spcAft>
            </a:pPr>
            <a:r>
              <a:rPr lang="it-IT" sz="3300" dirty="0">
                <a:latin typeface="Calibri" panose="020F0502020204030204" pitchFamily="34" charset="0"/>
                <a:ea typeface="Calibri" panose="020F0502020204030204" pitchFamily="34" charset="0"/>
                <a:cs typeface="Times New Roman" panose="02020603050405020304" pitchFamily="18" charset="0"/>
              </a:rPr>
              <a:t>SUL GIOCO DEL BASKET</a:t>
            </a:r>
          </a:p>
          <a:p>
            <a:pPr>
              <a:lnSpc>
                <a:spcPct val="107000"/>
              </a:lnSpc>
              <a:spcAft>
                <a:spcPts val="800"/>
              </a:spcAft>
            </a:pPr>
            <a:r>
              <a:rPr lang="it-IT" sz="3300" dirty="0">
                <a:latin typeface="Calibri" panose="020F0502020204030204" pitchFamily="34" charset="0"/>
                <a:ea typeface="Calibri" panose="020F0502020204030204" pitchFamily="34" charset="0"/>
                <a:cs typeface="Times New Roman" panose="02020603050405020304" pitchFamily="18" charset="0"/>
              </a:rPr>
              <a:t>DOCENTI COINVOLTI: MIRANDA OLIVERIO, ANGELA MARIA SIRIANNI, TINA SPIZZIRRI MARZO</a:t>
            </a:r>
          </a:p>
          <a:p>
            <a:pPr>
              <a:lnSpc>
                <a:spcPct val="107000"/>
              </a:lnSpc>
              <a:spcAft>
                <a:spcPts val="800"/>
              </a:spcAft>
            </a:pPr>
            <a:r>
              <a:rPr lang="it-IT" sz="3300" dirty="0">
                <a:latin typeface="Calibri" panose="020F0502020204030204" pitchFamily="34" charset="0"/>
                <a:ea typeface="Calibri" panose="020F0502020204030204" pitchFamily="34" charset="0"/>
                <a:cs typeface="Times New Roman" panose="02020603050405020304" pitchFamily="18" charset="0"/>
              </a:rPr>
              <a:t>CLASSE COINVOLTA: I </a:t>
            </a:r>
            <a:r>
              <a:rPr lang="it-IT" sz="3300" dirty="0" smtClean="0">
                <a:latin typeface="Calibri" panose="020F0502020204030204" pitchFamily="34" charset="0"/>
                <a:ea typeface="Calibri" panose="020F0502020204030204" pitchFamily="34" charset="0"/>
                <a:cs typeface="Times New Roman" panose="02020603050405020304" pitchFamily="18" charset="0"/>
              </a:rPr>
              <a:t>B - SCUOLA SECONDARIA DI I GRADO</a:t>
            </a:r>
            <a:endParaRPr lang="it-IT" sz="3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3300" dirty="0">
                <a:latin typeface="Calibri" panose="020F0502020204030204" pitchFamily="34" charset="0"/>
                <a:ea typeface="Calibri" panose="020F0502020204030204" pitchFamily="34" charset="0"/>
                <a:cs typeface="Times New Roman" panose="02020603050405020304" pitchFamily="18" charset="0"/>
              </a:rPr>
              <a:t>LESSON </a:t>
            </a:r>
            <a:r>
              <a:rPr lang="it-IT" sz="3300" dirty="0" smtClean="0">
                <a:latin typeface="Calibri" panose="020F0502020204030204" pitchFamily="34" charset="0"/>
                <a:ea typeface="Calibri" panose="020F0502020204030204" pitchFamily="34" charset="0"/>
                <a:cs typeface="Times New Roman" panose="02020603050405020304" pitchFamily="18" charset="0"/>
              </a:rPr>
              <a:t>PLAN/CONTENT:</a:t>
            </a:r>
            <a:endParaRPr lang="it-IT" sz="3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it-IT" sz="3300" dirty="0">
                <a:latin typeface="Calibri" panose="020F0502020204030204" pitchFamily="34" charset="0"/>
                <a:ea typeface="Calibri" panose="020F0502020204030204" pitchFamily="34" charset="0"/>
                <a:cs typeface="Times New Roman" panose="02020603050405020304" pitchFamily="18" charset="0"/>
              </a:rPr>
              <a:t>PREPOSITIONS OF PLACE</a:t>
            </a:r>
          </a:p>
          <a:p>
            <a:pPr marL="342900" lvl="0" indent="-342900">
              <a:lnSpc>
                <a:spcPct val="107000"/>
              </a:lnSpc>
              <a:buFont typeface="+mj-lt"/>
              <a:buAutoNum type="arabicPeriod"/>
            </a:pPr>
            <a:r>
              <a:rPr lang="it-IT" sz="3300" dirty="0">
                <a:latin typeface="Calibri" panose="020F0502020204030204" pitchFamily="34" charset="0"/>
                <a:ea typeface="Calibri" panose="020F0502020204030204" pitchFamily="34" charset="0"/>
                <a:cs typeface="Times New Roman" panose="02020603050405020304" pitchFamily="18" charset="0"/>
              </a:rPr>
              <a:t>THERE IS/THERE ARE</a:t>
            </a:r>
          </a:p>
          <a:p>
            <a:pPr marL="342900" lvl="0" indent="-342900">
              <a:lnSpc>
                <a:spcPct val="107000"/>
              </a:lnSpc>
              <a:buFont typeface="+mj-lt"/>
              <a:buAutoNum type="arabicPeriod"/>
            </a:pPr>
            <a:r>
              <a:rPr lang="it-IT" sz="3300" dirty="0">
                <a:latin typeface="Calibri" panose="020F0502020204030204" pitchFamily="34" charset="0"/>
                <a:ea typeface="Calibri" panose="020F0502020204030204" pitchFamily="34" charset="0"/>
                <a:cs typeface="Times New Roman" panose="02020603050405020304" pitchFamily="18" charset="0"/>
              </a:rPr>
              <a:t>QUESTION WORDS</a:t>
            </a:r>
          </a:p>
          <a:p>
            <a:pPr marL="342900" lvl="0" indent="-342900">
              <a:lnSpc>
                <a:spcPct val="107000"/>
              </a:lnSpc>
              <a:buFont typeface="+mj-lt"/>
              <a:buAutoNum type="arabicPeriod"/>
            </a:pPr>
            <a:r>
              <a:rPr lang="it-IT" sz="3300" dirty="0">
                <a:latin typeface="Calibri" panose="020F0502020204030204" pitchFamily="34" charset="0"/>
                <a:ea typeface="Calibri" panose="020F0502020204030204" pitchFamily="34" charset="0"/>
                <a:cs typeface="Times New Roman" panose="02020603050405020304" pitchFamily="18" charset="0"/>
              </a:rPr>
              <a:t>PRESENT SIMPLE</a:t>
            </a:r>
          </a:p>
          <a:p>
            <a:pPr marL="342900" lvl="0" indent="-342900">
              <a:lnSpc>
                <a:spcPct val="107000"/>
              </a:lnSpc>
              <a:spcAft>
                <a:spcPts val="800"/>
              </a:spcAft>
              <a:buFont typeface="+mj-lt"/>
              <a:buAutoNum type="arabicPeriod"/>
            </a:pPr>
            <a:r>
              <a:rPr lang="it-IT" sz="3300" dirty="0">
                <a:latin typeface="Calibri" panose="020F0502020204030204" pitchFamily="34" charset="0"/>
                <a:ea typeface="Calibri" panose="020F0502020204030204" pitchFamily="34" charset="0"/>
                <a:cs typeface="Times New Roman" panose="02020603050405020304" pitchFamily="18" charset="0"/>
              </a:rPr>
              <a:t>VOCABULARY RELATED TO SPORTS</a:t>
            </a:r>
          </a:p>
          <a:p>
            <a:endParaRPr lang="it-IT" dirty="0"/>
          </a:p>
        </p:txBody>
      </p:sp>
    </p:spTree>
    <p:extLst>
      <p:ext uri="{BB962C8B-B14F-4D97-AF65-F5344CB8AC3E}">
        <p14:creationId xmlns:p14="http://schemas.microsoft.com/office/powerpoint/2010/main" val="246488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4">
            <a:extLst>
              <a:ext uri="{FF2B5EF4-FFF2-40B4-BE49-F238E27FC236}">
                <a16:creationId xmlns=""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16">
            <a:extLst>
              <a:ext uri="{FF2B5EF4-FFF2-40B4-BE49-F238E27FC236}">
                <a16:creationId xmlns="" xmlns:a16="http://schemas.microsoft.com/office/drawing/2014/main" id="{C85092EC-A0A1-457B-A77A-118A7E047E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2" name="Rectangle 18">
            <a:extLst>
              <a:ext uri="{FF2B5EF4-FFF2-40B4-BE49-F238E27FC236}">
                <a16:creationId xmlns="" xmlns:a16="http://schemas.microsoft.com/office/drawing/2014/main" id="{BA17D8B1-7092-4E5C-AFB2-2A1715976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43" name="Rectangle 20">
            <a:extLst>
              <a:ext uri="{FF2B5EF4-FFF2-40B4-BE49-F238E27FC236}">
                <a16:creationId xmlns="" xmlns:a16="http://schemas.microsoft.com/office/drawing/2014/main" id="{2DC4AA0A-D9C3-4A0B-990D-1BCB0022A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 xmlns:a16="http://schemas.microsoft.com/office/drawing/2014/main" id="{370878C7-7719-40BD-AA97-751A856705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501" y="4212709"/>
            <a:ext cx="10905302" cy="1997060"/>
          </a:xfrm>
          <a:prstGeom prst="rect">
            <a:avLst/>
          </a:prstGeom>
          <a:solidFill>
            <a:srgbClr val="2E4E34"/>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 xmlns:a16="http://schemas.microsoft.com/office/drawing/2014/main" id="{1D9D3865-C494-4C4A-8495-8245E90546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3348" y="4379135"/>
            <a:ext cx="10579608" cy="1664208"/>
          </a:xfrm>
          <a:prstGeom prst="rect">
            <a:avLst/>
          </a:prstGeom>
          <a:noFill/>
          <a:ln w="6350" cap="sq" cmpd="sng" algn="ctr">
            <a:solidFill>
              <a:srgbClr val="FFFFFF"/>
            </a:solidFill>
            <a:prstDash val="solid"/>
            <a:miter lim="800000"/>
          </a:ln>
          <a:effectLst/>
        </p:spPr>
      </p:sp>
      <p:sp>
        <p:nvSpPr>
          <p:cNvPr id="2" name="Titolo 1">
            <a:extLst>
              <a:ext uri="{FF2B5EF4-FFF2-40B4-BE49-F238E27FC236}">
                <a16:creationId xmlns="" xmlns:a16="http://schemas.microsoft.com/office/drawing/2014/main" id="{5C256840-B73D-4367-ABCC-300A0838FDC2}"/>
              </a:ext>
            </a:extLst>
          </p:cNvPr>
          <p:cNvSpPr>
            <a:spLocks noGrp="1"/>
          </p:cNvSpPr>
          <p:nvPr>
            <p:ph type="title"/>
          </p:nvPr>
        </p:nvSpPr>
        <p:spPr>
          <a:xfrm>
            <a:off x="956234" y="4495894"/>
            <a:ext cx="4942542" cy="1444718"/>
          </a:xfrm>
        </p:spPr>
        <p:txBody>
          <a:bodyPr vert="horz" lIns="91440" tIns="45720" rIns="91440" bIns="45720" rtlCol="0" anchor="ctr">
            <a:normAutofit/>
          </a:bodyPr>
          <a:lstStyle/>
          <a:p>
            <a:pPr algn="r">
              <a:spcAft>
                <a:spcPts val="800"/>
              </a:spcAft>
            </a:pPr>
            <a:r>
              <a:rPr lang="en-US" sz="2400">
                <a:solidFill>
                  <a:srgbClr val="FFFFFF"/>
                </a:solidFill>
              </a:rPr>
              <a:t/>
            </a:r>
            <a:br>
              <a:rPr lang="en-US" sz="2400">
                <a:solidFill>
                  <a:srgbClr val="FFFFFF"/>
                </a:solidFill>
              </a:rPr>
            </a:br>
            <a:r>
              <a:rPr lang="en-US" sz="2400">
                <a:solidFill>
                  <a:srgbClr val="FFFFFF"/>
                </a:solidFill>
              </a:rPr>
              <a:t>WHAT CAN YOU SAY ABOUT THESE FAMOUS SPORTS?</a:t>
            </a:r>
            <a:br>
              <a:rPr lang="en-US" sz="2400">
                <a:solidFill>
                  <a:srgbClr val="FFFFFF"/>
                </a:solidFill>
              </a:rPr>
            </a:br>
            <a:endParaRPr lang="en-US" sz="2400">
              <a:solidFill>
                <a:srgbClr val="FFFFFF"/>
              </a:solidFill>
            </a:endParaRPr>
          </a:p>
        </p:txBody>
      </p:sp>
      <p:pic>
        <p:nvPicPr>
          <p:cNvPr id="5" name="Segnaposto contenuto 4" descr="Risultati immagini per calciatore">
            <a:extLst>
              <a:ext uri="{FF2B5EF4-FFF2-40B4-BE49-F238E27FC236}">
                <a16:creationId xmlns="" xmlns:a16="http://schemas.microsoft.com/office/drawing/2014/main" id="{00C94D7E-1C36-47FD-AAD8-531549F7971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630502" y="930449"/>
            <a:ext cx="2473828" cy="2652897"/>
          </a:xfrm>
          <a:prstGeom prst="rect">
            <a:avLst/>
          </a:prstGeom>
          <a:noFill/>
        </p:spPr>
      </p:pic>
      <p:pic>
        <p:nvPicPr>
          <p:cNvPr id="7" name="Immagine 6" descr="Risultati immagini per giocatore di RUGBY">
            <a:extLst>
              <a:ext uri="{FF2B5EF4-FFF2-40B4-BE49-F238E27FC236}">
                <a16:creationId xmlns="" xmlns:a16="http://schemas.microsoft.com/office/drawing/2014/main" id="{06AEDCC0-34E4-4024-80B9-D5F8C1D47231}"/>
              </a:ext>
            </a:extLst>
          </p:cNvPr>
          <p:cNvPicPr/>
          <p:nvPr/>
        </p:nvPicPr>
        <p:blipFill rotWithShape="1">
          <a:blip r:embed="rId3">
            <a:extLst>
              <a:ext uri="{28A0092B-C50C-407E-A947-70E740481C1C}">
                <a14:useLocalDpi xmlns:a14="http://schemas.microsoft.com/office/drawing/2010/main" val="0"/>
              </a:ext>
            </a:extLst>
          </a:blip>
          <a:srcRect r="3831" b="2222"/>
          <a:stretch/>
        </p:blipFill>
        <p:spPr bwMode="auto">
          <a:xfrm>
            <a:off x="3744059" y="648229"/>
            <a:ext cx="1837302" cy="3220765"/>
          </a:xfrm>
          <a:prstGeom prst="rect">
            <a:avLst/>
          </a:prstGeom>
          <a:noFill/>
          <a:extLst>
            <a:ext uri="{53640926-AAD7-44D8-BBD7-CCE9431645EC}">
              <a14:shadowObscured xmlns:a14="http://schemas.microsoft.com/office/drawing/2010/main"/>
            </a:ext>
          </a:extLst>
        </p:spPr>
      </p:pic>
      <p:pic>
        <p:nvPicPr>
          <p:cNvPr id="8" name="Immagine 7" descr="Risultati immagini per giocatore di basket">
            <a:extLst>
              <a:ext uri="{FF2B5EF4-FFF2-40B4-BE49-F238E27FC236}">
                <a16:creationId xmlns="" xmlns:a16="http://schemas.microsoft.com/office/drawing/2014/main" id="{F54903DA-FC98-4EE0-81E0-22CEE76D96FA}"/>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219927" y="815419"/>
            <a:ext cx="2472132" cy="2882952"/>
          </a:xfrm>
          <a:prstGeom prst="rect">
            <a:avLst/>
          </a:prstGeom>
          <a:noFill/>
        </p:spPr>
      </p:pic>
      <p:pic>
        <p:nvPicPr>
          <p:cNvPr id="6" name="Segnaposto contenuto 5" descr="Risultati immagini per pallavolista cartone">
            <a:extLst>
              <a:ext uri="{FF2B5EF4-FFF2-40B4-BE49-F238E27FC236}">
                <a16:creationId xmlns="" xmlns:a16="http://schemas.microsoft.com/office/drawing/2014/main" id="{6304AEE9-86EA-4A7F-9A80-F3AF582AD183}"/>
              </a:ext>
            </a:extLst>
          </p:cNvPr>
          <p:cNvPicPr>
            <a:picLocks noGrp="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9017761" y="1134761"/>
            <a:ext cx="2474991" cy="2244271"/>
          </a:xfrm>
          <a:prstGeom prst="rect">
            <a:avLst/>
          </a:prstGeom>
          <a:noFill/>
        </p:spPr>
      </p:pic>
      <p:cxnSp>
        <p:nvCxnSpPr>
          <p:cNvPr id="27" name="Straight Connector 26">
            <a:extLst>
              <a:ext uri="{FF2B5EF4-FFF2-40B4-BE49-F238E27FC236}">
                <a16:creationId xmlns="" xmlns:a16="http://schemas.microsoft.com/office/drawing/2014/main" id="{B78EE79F-FCAA-4CF9-9746-730B51FC4CB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4634895"/>
            <a:ext cx="0" cy="115268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 xmlns:a16="http://schemas.microsoft.com/office/drawing/2014/main" id="{CFA7FF76-13BB-4623-A1DF-EBCF1FE066C9}"/>
              </a:ext>
            </a:extLst>
          </p:cNvPr>
          <p:cNvSpPr>
            <a:spLocks noGrp="1"/>
          </p:cNvSpPr>
          <p:nvPr>
            <p:ph sz="half" idx="1"/>
          </p:nvPr>
        </p:nvSpPr>
        <p:spPr>
          <a:xfrm>
            <a:off x="6258848" y="4634895"/>
            <a:ext cx="4934289" cy="1152687"/>
          </a:xfrm>
        </p:spPr>
        <p:txBody>
          <a:bodyPr vert="horz" lIns="91440" tIns="45720" rIns="91440" bIns="45720" rtlCol="0" anchor="ctr">
            <a:normAutofit fontScale="25000" lnSpcReduction="20000"/>
          </a:bodyPr>
          <a:lstStyle/>
          <a:p>
            <a:pPr>
              <a:lnSpc>
                <a:spcPct val="107000"/>
              </a:lnSpc>
            </a:pPr>
            <a:endParaRPr lang="it-IT" b="1" dirty="0">
              <a:solidFill>
                <a:srgbClr val="CE171A"/>
              </a:solidFill>
              <a:latin typeface="Comic Sans MS" panose="030F0702030302020204" pitchFamily="66" charset="0"/>
              <a:ea typeface="Calibri" panose="020F0502020204030204" pitchFamily="34" charset="0"/>
              <a:cs typeface="HelveticaNeue-Bold"/>
            </a:endParaRPr>
          </a:p>
          <a:p>
            <a:pPr>
              <a:lnSpc>
                <a:spcPct val="107000"/>
              </a:lnSpc>
            </a:pPr>
            <a:endParaRPr lang="it-IT" b="1" dirty="0" smtClean="0">
              <a:solidFill>
                <a:srgbClr val="CE171A"/>
              </a:solidFill>
              <a:latin typeface="Comic Sans MS" panose="030F0702030302020204" pitchFamily="66" charset="0"/>
              <a:ea typeface="Calibri" panose="020F0502020204030204" pitchFamily="34" charset="0"/>
              <a:cs typeface="HelveticaNeue-Bold"/>
            </a:endParaRPr>
          </a:p>
          <a:p>
            <a:pPr>
              <a:lnSpc>
                <a:spcPct val="107000"/>
              </a:lnSpc>
            </a:pPr>
            <a:r>
              <a:rPr lang="it-IT" sz="4800" b="1" dirty="0" smtClean="0">
                <a:solidFill>
                  <a:srgbClr val="CE171A"/>
                </a:solidFill>
                <a:latin typeface="Comic Sans MS" panose="030F0702030302020204" pitchFamily="66" charset="0"/>
                <a:ea typeface="Calibri" panose="020F0502020204030204" pitchFamily="34" charset="0"/>
                <a:cs typeface="HelveticaNeue-Bold"/>
              </a:rPr>
              <a:t>VIDEO</a:t>
            </a:r>
            <a:r>
              <a:rPr lang="it-IT" sz="4800" b="1" dirty="0">
                <a:solidFill>
                  <a:srgbClr val="CE171A"/>
                </a:solidFill>
                <a:latin typeface="Comic Sans MS" panose="030F0702030302020204" pitchFamily="66" charset="0"/>
                <a:ea typeface="Calibri" panose="020F0502020204030204" pitchFamily="34" charset="0"/>
                <a:cs typeface="HelveticaNeue-Bold"/>
              </a:rPr>
              <a:t>: HOW TO PLAY BASKETBALL</a:t>
            </a:r>
            <a:endParaRPr lang="it-IT"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4800" b="1" dirty="0">
                <a:solidFill>
                  <a:srgbClr val="CE171A"/>
                </a:solidFill>
                <a:latin typeface="Comic Sans MS" panose="030F0702030302020204" pitchFamily="66" charset="0"/>
                <a:ea typeface="Calibri" panose="020F0502020204030204" pitchFamily="34" charset="0"/>
                <a:cs typeface="HelveticaNeue-Bold"/>
              </a:rPr>
              <a:t>LEARNING THE BASIC RULES OF BASKETBALL </a:t>
            </a:r>
            <a:r>
              <a:rPr lang="it-IT" sz="4800" b="1" dirty="0" smtClean="0">
                <a:solidFill>
                  <a:srgbClr val="CE171A"/>
                </a:solidFill>
                <a:latin typeface="Comic Sans MS" panose="030F0702030302020204" pitchFamily="66" charset="0"/>
                <a:ea typeface="Calibri" panose="020F0502020204030204" pitchFamily="34" charset="0"/>
                <a:cs typeface="HelveticaNeue-Bold"/>
              </a:rPr>
              <a:t>(YOU TUBE):</a:t>
            </a:r>
          </a:p>
          <a:p>
            <a:pPr>
              <a:lnSpc>
                <a:spcPct val="107000"/>
              </a:lnSpc>
            </a:pPr>
            <a:r>
              <a:rPr lang="it-IT" sz="4800" b="1" dirty="0" smtClean="0">
                <a:solidFill>
                  <a:srgbClr val="CE171A"/>
                </a:solidFill>
                <a:latin typeface="Comic Sans MS" panose="030F0702030302020204" pitchFamily="66" charset="0"/>
                <a:ea typeface="Calibri" panose="020F0502020204030204" pitchFamily="34" charset="0"/>
                <a:cs typeface="HelveticaNeue-Bold"/>
              </a:rPr>
              <a:t> </a:t>
            </a:r>
            <a:r>
              <a:rPr lang="it-IT" sz="4800" dirty="0">
                <a:latin typeface="Comic Sans MS" panose="030F0702030302020204" pitchFamily="66" charset="0"/>
                <a:hlinkClick r:id="rId6"/>
              </a:rPr>
              <a:t>https://www.youtube.com/watch?v=XbtmGKif7Ck</a:t>
            </a:r>
            <a:endParaRPr lang="it-IT" sz="48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buNone/>
            </a:pPr>
            <a:endParaRPr lang="it-IT" b="1" dirty="0" smtClean="0">
              <a:solidFill>
                <a:srgbClr val="CE171A"/>
              </a:solidFill>
              <a:latin typeface="Comic Sans MS" panose="030F0702030302020204" pitchFamily="66" charset="0"/>
              <a:ea typeface="Calibri" panose="020F0502020204030204" pitchFamily="34" charset="0"/>
              <a:cs typeface="HelveticaNeue-Bold"/>
            </a:endParaRPr>
          </a:p>
          <a:p>
            <a:pPr>
              <a:lnSpc>
                <a:spcPct val="107000"/>
              </a:lnSpc>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dirty="0">
              <a:solidFill>
                <a:srgbClr val="FFFFFF"/>
              </a:solidFill>
            </a:endParaRPr>
          </a:p>
        </p:txBody>
      </p:sp>
    </p:spTree>
    <p:extLst>
      <p:ext uri="{BB962C8B-B14F-4D97-AF65-F5344CB8AC3E}">
        <p14:creationId xmlns:p14="http://schemas.microsoft.com/office/powerpoint/2010/main" val="1125307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1ACCBDC3-B193-4C83-96DD-81407F038C69}"/>
              </a:ext>
            </a:extLst>
          </p:cNvPr>
          <p:cNvGraphicFramePr>
            <a:graphicFrameLocks noGrp="1"/>
          </p:cNvGraphicFramePr>
          <p:nvPr>
            <p:extLst>
              <p:ext uri="{D42A27DB-BD31-4B8C-83A1-F6EECF244321}">
                <p14:modId xmlns:p14="http://schemas.microsoft.com/office/powerpoint/2010/main" val="430727363"/>
              </p:ext>
            </p:extLst>
          </p:nvPr>
        </p:nvGraphicFramePr>
        <p:xfrm>
          <a:off x="826748" y="374546"/>
          <a:ext cx="10463135" cy="6140554"/>
        </p:xfrm>
        <a:graphic>
          <a:graphicData uri="http://schemas.openxmlformats.org/drawingml/2006/table">
            <a:tbl>
              <a:tblPr firstRow="1" firstCol="1" bandRow="1"/>
              <a:tblGrid>
                <a:gridCol w="8702349">
                  <a:extLst>
                    <a:ext uri="{9D8B030D-6E8A-4147-A177-3AD203B41FA5}">
                      <a16:colId xmlns:a16="http://schemas.microsoft.com/office/drawing/2014/main" xmlns="" val="3770323201"/>
                    </a:ext>
                  </a:extLst>
                </a:gridCol>
                <a:gridCol w="1760786">
                  <a:extLst>
                    <a:ext uri="{9D8B030D-6E8A-4147-A177-3AD203B41FA5}">
                      <a16:colId xmlns:a16="http://schemas.microsoft.com/office/drawing/2014/main" xmlns="" val="2101096398"/>
                    </a:ext>
                  </a:extLst>
                </a:gridCol>
              </a:tblGrid>
              <a:tr h="6140554">
                <a:tc>
                  <a:txBody>
                    <a:bodyPr/>
                    <a:lstStyle/>
                    <a:p>
                      <a:pPr algn="just">
                        <a:lnSpc>
                          <a:spcPct val="107000"/>
                        </a:lnSpc>
                        <a:spcAft>
                          <a:spcPts val="0"/>
                        </a:spcAft>
                      </a:pPr>
                      <a:r>
                        <a:rPr lang="it-IT" sz="7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endParaRPr lang="it-IT" sz="1400" b="1" dirty="0" smtClean="0">
                        <a:solidFill>
                          <a:srgbClr val="000000"/>
                        </a:solidFill>
                        <a:effectLst/>
                        <a:latin typeface="Comic Sans MS" panose="030F0702030302020204" pitchFamily="66" charset="0"/>
                        <a:ea typeface="Calibri" panose="020F0502020204030204" pitchFamily="34" charset="0"/>
                        <a:cs typeface="HelveticaNeue-Bold"/>
                      </a:endParaRPr>
                    </a:p>
                    <a:p>
                      <a:pPr algn="just">
                        <a:lnSpc>
                          <a:spcPct val="107000"/>
                        </a:lnSpc>
                        <a:spcAft>
                          <a:spcPts val="0"/>
                        </a:spcAft>
                      </a:pPr>
                      <a:r>
                        <a:rPr lang="it-IT" sz="1400" b="1" dirty="0" smtClean="0">
                          <a:solidFill>
                            <a:srgbClr val="000000"/>
                          </a:solidFill>
                          <a:effectLst/>
                          <a:latin typeface="Comic Sans MS" panose="030F0702030302020204" pitchFamily="66" charset="0"/>
                          <a:ea typeface="Calibri" panose="020F0502020204030204" pitchFamily="34" charset="0"/>
                          <a:cs typeface="HelveticaNeue-Bold"/>
                        </a:rPr>
                        <a:t>Basketball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played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on a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rectangular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which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22 to 28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meters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long and 13 to 15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meters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wide.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each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end of the court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there’s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 basket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fixed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on a panel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suspended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3.05 ------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above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ground.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It’s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45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centimeters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Two teams of ---- players compete over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four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quarters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of 10 minutes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each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 15 ------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halftime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takes place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between</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second and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third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objective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of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both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teams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to put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ball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through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opponent’s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hoop</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to score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many</a:t>
                      </a:r>
                      <a:r>
                        <a:rPr lang="it-IT" sz="1400" b="1" dirty="0">
                          <a:solidFill>
                            <a:srgbClr val="000000"/>
                          </a:solidFill>
                          <a:effectLst/>
                          <a:latin typeface="Comic Sans MS" panose="030F0702030302020204" pitchFamily="66" charset="0"/>
                          <a:ea typeface="Calibri" panose="020F0502020204030204" pitchFamily="34" charset="0"/>
                          <a:cs typeface="HelveticaNeue-Bold"/>
                        </a:rPr>
                        <a:t> points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possible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scored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shot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called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 field goal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worth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two</a:t>
                      </a:r>
                      <a:r>
                        <a:rPr lang="it-IT" sz="1400" b="1" dirty="0">
                          <a:solidFill>
                            <a:srgbClr val="000000"/>
                          </a:solidFill>
                          <a:effectLst/>
                          <a:latin typeface="Comic Sans MS" panose="030F0702030302020204" pitchFamily="66" charset="0"/>
                          <a:ea typeface="Calibri" panose="020F0502020204030204" pitchFamily="34" charset="0"/>
                          <a:cs typeface="HelveticaNeue-Bold"/>
                        </a:rPr>
                        <a:t> points or -----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if</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player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has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thrown</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ball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from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outside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Three-Point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Arc</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team with the high score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at</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end of the match ---- the game. In case of a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tie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 play 5 minute rounds in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overtime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until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one team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wins</a:t>
                      </a:r>
                      <a:r>
                        <a:rPr lang="it-IT" sz="1400" b="1" dirty="0">
                          <a:solidFill>
                            <a:srgbClr val="000000"/>
                          </a:solidFill>
                          <a:effectLst/>
                          <a:latin typeface="Comic Sans MS" panose="030F0702030302020204" pitchFamily="66" charset="0"/>
                          <a:ea typeface="Calibri" panose="020F0502020204030204" pitchFamily="34" charset="0"/>
                          <a:cs typeface="HelveticaNeue-Bold"/>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To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get</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ball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across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court players can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only</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move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while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dribbling or pass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ball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They</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are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only</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allowed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to use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their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hands in offense.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Players can be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sanctioned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by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violation</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which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leads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to a turnover from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behind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opponent’s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baseline. In case of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illegal</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contact</a:t>
                      </a:r>
                      <a:r>
                        <a:rPr lang="it-IT" sz="1400" b="1" dirty="0">
                          <a:solidFill>
                            <a:srgbClr val="000000"/>
                          </a:solidFill>
                          <a:effectLst/>
                          <a:latin typeface="Comic Sans MS" panose="030F0702030302020204" pitchFamily="66" charset="0"/>
                          <a:ea typeface="Calibri" panose="020F0502020204030204" pitchFamily="34" charset="0"/>
                          <a:cs typeface="HelveticaNeue-Bold"/>
                        </a:rPr>
                        <a:t>, players can be ---------- by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fouls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Fouls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are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sanctioned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by turnovers or free shots for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opponent</a:t>
                      </a:r>
                      <a:r>
                        <a:rPr lang="it-IT" sz="1400" b="1" dirty="0">
                          <a:solidFill>
                            <a:srgbClr val="000000"/>
                          </a:solidFill>
                          <a:effectLst/>
                          <a:latin typeface="Comic Sans MS" panose="030F0702030302020204" pitchFamily="66" charset="0"/>
                          <a:ea typeface="Calibri" panose="020F0502020204030204" pitchFamily="34" charset="0"/>
                          <a:cs typeface="HelveticaNeue-Bold"/>
                        </a:rPr>
                        <a:t>. Free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throws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are shot from a line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placed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near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edge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of the key and are ----- one point. The key,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also</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called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Free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Throw</a:t>
                      </a:r>
                      <a:r>
                        <a:rPr lang="it-IT" sz="1400" b="1" dirty="0">
                          <a:solidFill>
                            <a:srgbClr val="000000"/>
                          </a:solidFill>
                          <a:effectLst/>
                          <a:latin typeface="Comic Sans MS" panose="030F0702030302020204" pitchFamily="66" charset="0"/>
                          <a:ea typeface="Calibri" panose="020F0502020204030204" pitchFamily="34" charset="0"/>
                          <a:cs typeface="HelveticaNeue-Bold"/>
                        </a:rPr>
                        <a:t> Lane,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rectangular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area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drawn</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beneath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both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hoops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and,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each</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time out, the coach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may</a:t>
                      </a:r>
                      <a:r>
                        <a:rPr lang="it-IT" sz="1400" b="1" dirty="0">
                          <a:solidFill>
                            <a:srgbClr val="000000"/>
                          </a:solidFill>
                          <a:effectLst/>
                          <a:latin typeface="Comic Sans MS" panose="030F0702030302020204" pitchFamily="66" charset="0"/>
                          <a:ea typeface="Calibri" panose="020F0502020204030204" pitchFamily="34" charset="0"/>
                          <a:cs typeface="HelveticaNeue-Bold"/>
                        </a:rPr>
                        <a:t> make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substitutions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There</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is</a:t>
                      </a:r>
                      <a:r>
                        <a:rPr lang="it-IT" sz="1400" b="1" dirty="0">
                          <a:solidFill>
                            <a:srgbClr val="000000"/>
                          </a:solidFill>
                          <a:effectLst/>
                          <a:latin typeface="Comic Sans MS" panose="030F0702030302020204" pitchFamily="66" charset="0"/>
                          <a:ea typeface="Calibri" panose="020F0502020204030204" pitchFamily="34" charset="0"/>
                          <a:cs typeface="HelveticaNeue-Bold"/>
                        </a:rPr>
                        <a:t> no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limit</a:t>
                      </a:r>
                      <a:r>
                        <a:rPr lang="it-IT" sz="1400" b="1" dirty="0">
                          <a:solidFill>
                            <a:srgbClr val="000000"/>
                          </a:solidFill>
                          <a:effectLst/>
                          <a:latin typeface="Comic Sans MS" panose="030F0702030302020204" pitchFamily="66" charset="0"/>
                          <a:ea typeface="Calibri" panose="020F0502020204030204" pitchFamily="34" charset="0"/>
                          <a:cs typeface="HelveticaNeue-Bold"/>
                        </a:rPr>
                        <a:t> to the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number</a:t>
                      </a:r>
                      <a:r>
                        <a:rPr lang="it-IT" sz="1400" b="1" dirty="0">
                          <a:solidFill>
                            <a:srgbClr val="000000"/>
                          </a:solidFill>
                          <a:effectLst/>
                          <a:latin typeface="Comic Sans MS" panose="030F0702030302020204" pitchFamily="66" charset="0"/>
                          <a:ea typeface="Calibri" panose="020F0502020204030204" pitchFamily="34" charset="0"/>
                          <a:cs typeface="HelveticaNeue-Bold"/>
                        </a:rPr>
                        <a:t> of -------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who</a:t>
                      </a:r>
                      <a:r>
                        <a:rPr lang="it-IT" sz="1400" b="1" dirty="0">
                          <a:solidFill>
                            <a:srgbClr val="000000"/>
                          </a:solidFill>
                          <a:effectLst/>
                          <a:latin typeface="Comic Sans MS" panose="030F0702030302020204" pitchFamily="66" charset="0"/>
                          <a:ea typeface="Calibri" panose="020F0502020204030204" pitchFamily="34" charset="0"/>
                          <a:cs typeface="HelveticaNeue-Bold"/>
                        </a:rPr>
                        <a:t> can be </a:t>
                      </a: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substituted</a:t>
                      </a: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84" marR="33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it-IT" sz="8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wide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court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five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meters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three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quarter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minute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teams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wins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sanctioned</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players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a:solidFill>
                            <a:srgbClr val="000000"/>
                          </a:solidFill>
                          <a:effectLst/>
                          <a:latin typeface="Comic Sans MS" panose="030F0702030302020204" pitchFamily="66" charset="0"/>
                          <a:ea typeface="Calibri" panose="020F0502020204030204" pitchFamily="34" charset="0"/>
                          <a:cs typeface="HelveticaNeue-Bold"/>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400" b="1" dirty="0" err="1">
                          <a:solidFill>
                            <a:srgbClr val="000000"/>
                          </a:solidFill>
                          <a:effectLst/>
                          <a:latin typeface="Comic Sans MS" panose="030F0702030302020204" pitchFamily="66" charset="0"/>
                          <a:ea typeface="Calibri" panose="020F0502020204030204" pitchFamily="34" charset="0"/>
                          <a:cs typeface="HelveticaNeue-Bold"/>
                        </a:rPr>
                        <a:t>worth</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84" marR="33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0710246"/>
                  </a:ext>
                </a:extLst>
              </a:tr>
            </a:tbl>
          </a:graphicData>
        </a:graphic>
      </p:graphicFrame>
      <p:sp>
        <p:nvSpPr>
          <p:cNvPr id="4" name="Rectangle 1">
            <a:extLst>
              <a:ext uri="{FF2B5EF4-FFF2-40B4-BE49-F238E27FC236}">
                <a16:creationId xmlns:a16="http://schemas.microsoft.com/office/drawing/2014/main" xmlns="" id="{446873D7-7158-4963-9051-3909B2ABAF84}"/>
              </a:ext>
            </a:extLst>
          </p:cNvPr>
          <p:cNvSpPr>
            <a:spLocks noGrp="1" noChangeArrowheads="1"/>
          </p:cNvSpPr>
          <p:nvPr>
            <p:ph type="title"/>
          </p:nvPr>
        </p:nvSpPr>
        <p:spPr bwMode="auto">
          <a:xfrm>
            <a:off x="2402541" y="736167"/>
            <a:ext cx="599738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00000"/>
              </a:lnSpc>
              <a:spcAft>
                <a:spcPct val="0"/>
              </a:spcAft>
            </a:pPr>
            <a: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t>The </a:t>
            </a:r>
            <a:r>
              <a:rPr lang="it-IT" altLang="it-IT" sz="2000" b="1" dirty="0" err="1">
                <a:solidFill>
                  <a:srgbClr val="000000"/>
                </a:solidFill>
                <a:latin typeface="Comic Sans MS" panose="030F0702030302020204" pitchFamily="66" charset="0"/>
                <a:ea typeface="Calibri" panose="020F0502020204030204" pitchFamily="34" charset="0"/>
                <a:cs typeface="HelveticaNeue-Bold" charset="0"/>
              </a:rPr>
              <a:t>basic</a:t>
            </a:r>
            <a: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t> rules of </a:t>
            </a:r>
            <a:r>
              <a:rPr lang="it-IT" altLang="it-IT" sz="2000" b="1" dirty="0" smtClean="0">
                <a:solidFill>
                  <a:srgbClr val="000000"/>
                </a:solidFill>
                <a:latin typeface="Comic Sans MS" panose="030F0702030302020204" pitchFamily="66" charset="0"/>
                <a:ea typeface="Calibri" panose="020F0502020204030204" pitchFamily="34" charset="0"/>
                <a:cs typeface="HelveticaNeue-Bold" charset="0"/>
              </a:rPr>
              <a:t>basketball</a:t>
            </a:r>
            <a:br>
              <a:rPr lang="it-IT" altLang="it-IT" sz="2000" b="1" dirty="0" smtClean="0">
                <a:solidFill>
                  <a:srgbClr val="000000"/>
                </a:solidFill>
                <a:latin typeface="Comic Sans MS" panose="030F0702030302020204" pitchFamily="66" charset="0"/>
                <a:ea typeface="Calibri" panose="020F0502020204030204" pitchFamily="34" charset="0"/>
                <a:cs typeface="HelveticaNeue-Bold" charset="0"/>
              </a:rPr>
            </a:br>
            <a: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t/>
            </a:r>
            <a:b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br>
            <a:r>
              <a:rPr lang="it-IT" altLang="it-IT" sz="1400" b="1" dirty="0">
                <a:solidFill>
                  <a:srgbClr val="000000"/>
                </a:solidFill>
                <a:latin typeface="Comic Sans MS" panose="030F0702030302020204" pitchFamily="66" charset="0"/>
                <a:ea typeface="Calibri" panose="020F0502020204030204" pitchFamily="34" charset="0"/>
                <a:cs typeface="HelveticaNeue-Bold" charset="0"/>
              </a:rPr>
              <a:t>GAP FILL </a:t>
            </a:r>
            <a: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t/>
            </a:r>
            <a:br>
              <a:rPr lang="it-IT" altLang="it-IT" sz="2000" b="1" dirty="0">
                <a:solidFill>
                  <a:srgbClr val="000000"/>
                </a:solidFill>
                <a:latin typeface="Comic Sans MS" panose="030F0702030302020204" pitchFamily="66" charset="0"/>
                <a:ea typeface="Calibri" panose="020F0502020204030204" pitchFamily="34" charset="0"/>
                <a:cs typeface="HelveticaNeue-Bold" charset="0"/>
              </a:rPr>
            </a:br>
            <a:r>
              <a:rPr kumimoji="0" lang="it-IT" altLang="it-IT" sz="2000" b="1" i="0" u="none" strike="noStrike" cap="none" normalizeH="0" baseline="0" dirty="0">
                <a:ln>
                  <a:noFill/>
                </a:ln>
                <a:solidFill>
                  <a:srgbClr val="000000"/>
                </a:solidFill>
                <a:effectLst/>
                <a:latin typeface="Comic Sans MS" panose="030F0702030302020204" pitchFamily="66" charset="0"/>
                <a:ea typeface="Calibri" panose="020F0502020204030204" pitchFamily="34" charset="0"/>
                <a:cs typeface="HelveticaNeue-Bold" charset="0"/>
              </a:rPr>
              <a:t/>
            </a:r>
            <a:br>
              <a:rPr kumimoji="0" lang="it-IT" altLang="it-IT" sz="2000" b="1" i="0" u="none" strike="noStrike" cap="none" normalizeH="0" baseline="0" dirty="0">
                <a:ln>
                  <a:noFill/>
                </a:ln>
                <a:solidFill>
                  <a:srgbClr val="000000"/>
                </a:solidFill>
                <a:effectLst/>
                <a:latin typeface="Comic Sans MS" panose="030F0702030302020204" pitchFamily="66" charset="0"/>
                <a:ea typeface="Calibri" panose="020F0502020204030204" pitchFamily="34" charset="0"/>
                <a:cs typeface="HelveticaNeue-Bold" charset="0"/>
              </a:rPr>
            </a:br>
            <a:endParaRPr kumimoji="0" lang="it-IT" altLang="it-IT"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76959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D0E76717-5CFB-4B69-B99A-4F23AFA9D5DD}"/>
              </a:ext>
            </a:extLst>
          </p:cNvPr>
          <p:cNvSpPr/>
          <p:nvPr/>
        </p:nvSpPr>
        <p:spPr>
          <a:xfrm>
            <a:off x="344775" y="457200"/>
            <a:ext cx="11364626" cy="5668860"/>
          </a:xfrm>
          <a:prstGeom prst="rect">
            <a:avLst/>
          </a:prstGeom>
        </p:spPr>
        <p:txBody>
          <a:bodyPr wrap="square">
            <a:spAutoFit/>
          </a:bodyPr>
          <a:lstStyle/>
          <a:p>
            <a:pPr algn="ctr">
              <a:lnSpc>
                <a:spcPct val="107000"/>
              </a:lnSpc>
              <a:spcAft>
                <a:spcPts val="800"/>
              </a:spcAft>
            </a:pPr>
            <a:endParaRPr lang="it-IT" b="1" dirty="0">
              <a:solidFill>
                <a:srgbClr val="000000"/>
              </a:solidFill>
              <a:latin typeface="Comic Sans MS" panose="030F0702030302020204" pitchFamily="66" charset="0"/>
              <a:ea typeface="Calibri" panose="020F0502020204030204" pitchFamily="34" charset="0"/>
              <a:cs typeface="HelveticaNeue-Bold"/>
            </a:endParaRPr>
          </a:p>
          <a:p>
            <a:pPr algn="ctr">
              <a:lnSpc>
                <a:spcPct val="107000"/>
              </a:lnSpc>
              <a:spcAft>
                <a:spcPts val="800"/>
              </a:spcAft>
            </a:pPr>
            <a:r>
              <a:rPr lang="it-IT" sz="2000" b="1" dirty="0" smtClean="0">
                <a:solidFill>
                  <a:srgbClr val="C00000"/>
                </a:solidFill>
                <a:latin typeface="Comic Sans MS" panose="030F0702030302020204" pitchFamily="66" charset="0"/>
                <a:ea typeface="Calibri" panose="020F0502020204030204" pitchFamily="34" charset="0"/>
                <a:cs typeface="HelveticaNeue-Bold"/>
              </a:rPr>
              <a:t>PUNCTUATE </a:t>
            </a:r>
            <a:r>
              <a:rPr lang="it-IT" sz="2000" b="1" dirty="0">
                <a:solidFill>
                  <a:srgbClr val="C00000"/>
                </a:solidFill>
                <a:latin typeface="Comic Sans MS" panose="030F0702030302020204" pitchFamily="66" charset="0"/>
                <a:ea typeface="Calibri" panose="020F0502020204030204" pitchFamily="34" charset="0"/>
                <a:cs typeface="HelveticaNeue-Bold"/>
              </a:rPr>
              <a:t>THE TEXT AND ADD CAPITALS.</a:t>
            </a:r>
            <a:endParaRPr lang="it-IT"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b="1" dirty="0">
                <a:solidFill>
                  <a:srgbClr val="000000"/>
                </a:solidFill>
                <a:latin typeface="Comic Sans MS" panose="030F0702030302020204" pitchFamily="66" charset="0"/>
                <a:ea typeface="Calibri" panose="020F0502020204030204" pitchFamily="34" charset="0"/>
                <a:cs typeface="HelveticaNeue-Bold"/>
              </a:rPr>
              <a:t>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a:solidFill>
                  <a:srgbClr val="000000"/>
                </a:solidFill>
                <a:latin typeface="Comic Sans MS" panose="030F0702030302020204" pitchFamily="66" charset="0"/>
                <a:ea typeface="Calibri" panose="020F0502020204030204" pitchFamily="34" charset="0"/>
                <a:cs typeface="HelveticaNeue-Bold"/>
              </a:rPr>
              <a:t>basketball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played</a:t>
            </a:r>
            <a:r>
              <a:rPr lang="it-IT" b="1" dirty="0">
                <a:solidFill>
                  <a:srgbClr val="000000"/>
                </a:solidFill>
                <a:latin typeface="Comic Sans MS" panose="030F0702030302020204" pitchFamily="66" charset="0"/>
                <a:ea typeface="Calibri" panose="020F0502020204030204" pitchFamily="34" charset="0"/>
                <a:cs typeface="HelveticaNeue-Bold"/>
              </a:rPr>
              <a:t> on a </a:t>
            </a:r>
            <a:r>
              <a:rPr lang="it-IT" b="1" dirty="0" err="1">
                <a:solidFill>
                  <a:srgbClr val="000000"/>
                </a:solidFill>
                <a:latin typeface="Comic Sans MS" panose="030F0702030302020204" pitchFamily="66" charset="0"/>
                <a:ea typeface="Calibri" panose="020F0502020204030204" pitchFamily="34" charset="0"/>
                <a:cs typeface="HelveticaNeue-Bold"/>
              </a:rPr>
              <a:t>rectangular</a:t>
            </a:r>
            <a:r>
              <a:rPr lang="it-IT" b="1" dirty="0">
                <a:solidFill>
                  <a:srgbClr val="000000"/>
                </a:solidFill>
                <a:latin typeface="Comic Sans MS" panose="030F0702030302020204" pitchFamily="66" charset="0"/>
                <a:ea typeface="Calibri" panose="020F0502020204030204" pitchFamily="34" charset="0"/>
                <a:cs typeface="HelveticaNeue-Bold"/>
              </a:rPr>
              <a:t> court </a:t>
            </a:r>
            <a:r>
              <a:rPr lang="it-IT" b="1" dirty="0" err="1">
                <a:solidFill>
                  <a:srgbClr val="000000"/>
                </a:solidFill>
                <a:latin typeface="Comic Sans MS" panose="030F0702030302020204" pitchFamily="66" charset="0"/>
                <a:ea typeface="Calibri" panose="020F0502020204030204" pitchFamily="34" charset="0"/>
                <a:cs typeface="HelveticaNeue-Bold"/>
              </a:rPr>
              <a:t>which</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22 to 28 </a:t>
            </a:r>
            <a:r>
              <a:rPr lang="it-IT" b="1" dirty="0" err="1">
                <a:solidFill>
                  <a:srgbClr val="000000"/>
                </a:solidFill>
                <a:latin typeface="Comic Sans MS" panose="030F0702030302020204" pitchFamily="66" charset="0"/>
                <a:ea typeface="Calibri" panose="020F0502020204030204" pitchFamily="34" charset="0"/>
                <a:cs typeface="HelveticaNeue-Bold"/>
              </a:rPr>
              <a:t>meters</a:t>
            </a:r>
            <a:r>
              <a:rPr lang="it-IT" b="1" dirty="0">
                <a:solidFill>
                  <a:srgbClr val="000000"/>
                </a:solidFill>
                <a:latin typeface="Comic Sans MS" panose="030F0702030302020204" pitchFamily="66" charset="0"/>
                <a:ea typeface="Calibri" panose="020F0502020204030204" pitchFamily="34" charset="0"/>
                <a:cs typeface="HelveticaNeue-Bold"/>
              </a:rPr>
              <a:t> long and 13 to 15 </a:t>
            </a:r>
            <a:r>
              <a:rPr lang="it-IT" b="1" dirty="0" err="1">
                <a:solidFill>
                  <a:srgbClr val="000000"/>
                </a:solidFill>
                <a:latin typeface="Comic Sans MS" panose="030F0702030302020204" pitchFamily="66" charset="0"/>
                <a:ea typeface="Calibri" panose="020F0502020204030204" pitchFamily="34" charset="0"/>
                <a:cs typeface="HelveticaNeue-Bold"/>
              </a:rPr>
              <a:t>meters</a:t>
            </a:r>
            <a:r>
              <a:rPr lang="it-IT" b="1" dirty="0">
                <a:solidFill>
                  <a:srgbClr val="000000"/>
                </a:solidFill>
                <a:latin typeface="Comic Sans MS" panose="030F0702030302020204" pitchFamily="66" charset="0"/>
                <a:ea typeface="Calibri" panose="020F0502020204030204" pitchFamily="34" charset="0"/>
                <a:cs typeface="HelveticaNeue-Bold"/>
              </a:rPr>
              <a:t> wide </a:t>
            </a:r>
            <a:r>
              <a:rPr lang="it-IT" b="1" dirty="0" err="1">
                <a:solidFill>
                  <a:srgbClr val="000000"/>
                </a:solidFill>
                <a:latin typeface="Comic Sans MS" panose="030F0702030302020204" pitchFamily="66" charset="0"/>
                <a:ea typeface="Calibri" panose="020F0502020204030204" pitchFamily="34" charset="0"/>
                <a:cs typeface="HelveticaNeue-Bold"/>
              </a:rPr>
              <a:t>at</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each</a:t>
            </a:r>
            <a:r>
              <a:rPr lang="it-IT" b="1" dirty="0">
                <a:solidFill>
                  <a:srgbClr val="000000"/>
                </a:solidFill>
                <a:latin typeface="Comic Sans MS" panose="030F0702030302020204" pitchFamily="66" charset="0"/>
                <a:ea typeface="Calibri" panose="020F0502020204030204" pitchFamily="34" charset="0"/>
                <a:cs typeface="HelveticaNeue-Bold"/>
              </a:rPr>
              <a:t> end of the court </a:t>
            </a:r>
            <a:r>
              <a:rPr lang="it-IT" b="1" dirty="0" err="1">
                <a:solidFill>
                  <a:srgbClr val="000000"/>
                </a:solidFill>
                <a:latin typeface="Comic Sans MS" panose="030F0702030302020204" pitchFamily="66" charset="0"/>
                <a:ea typeface="Calibri" panose="020F0502020204030204" pitchFamily="34" charset="0"/>
                <a:cs typeface="HelveticaNeue-Bold"/>
              </a:rPr>
              <a:t>there’s</a:t>
            </a:r>
            <a:r>
              <a:rPr lang="it-IT" b="1" dirty="0">
                <a:solidFill>
                  <a:srgbClr val="000000"/>
                </a:solidFill>
                <a:latin typeface="Comic Sans MS" panose="030F0702030302020204" pitchFamily="66" charset="0"/>
                <a:ea typeface="Calibri" panose="020F0502020204030204" pitchFamily="34" charset="0"/>
                <a:cs typeface="HelveticaNeue-Bold"/>
              </a:rPr>
              <a:t> a basket </a:t>
            </a:r>
            <a:r>
              <a:rPr lang="it-IT" b="1" dirty="0" err="1">
                <a:solidFill>
                  <a:srgbClr val="000000"/>
                </a:solidFill>
                <a:latin typeface="Comic Sans MS" panose="030F0702030302020204" pitchFamily="66" charset="0"/>
                <a:ea typeface="Calibri" panose="020F0502020204030204" pitchFamily="34" charset="0"/>
                <a:cs typeface="HelveticaNeue-Bold"/>
              </a:rPr>
              <a:t>fixed</a:t>
            </a:r>
            <a:r>
              <a:rPr lang="it-IT" b="1" dirty="0">
                <a:solidFill>
                  <a:srgbClr val="000000"/>
                </a:solidFill>
                <a:latin typeface="Comic Sans MS" panose="030F0702030302020204" pitchFamily="66" charset="0"/>
                <a:ea typeface="Calibri" panose="020F0502020204030204" pitchFamily="34" charset="0"/>
                <a:cs typeface="HelveticaNeue-Bold"/>
              </a:rPr>
              <a:t> on a panel </a:t>
            </a:r>
            <a:r>
              <a:rPr lang="it-IT" b="1" dirty="0" err="1">
                <a:solidFill>
                  <a:srgbClr val="000000"/>
                </a:solidFill>
                <a:latin typeface="Comic Sans MS" panose="030F0702030302020204" pitchFamily="66" charset="0"/>
                <a:ea typeface="Calibri" panose="020F0502020204030204" pitchFamily="34" charset="0"/>
                <a:cs typeface="HelveticaNeue-Bold"/>
              </a:rPr>
              <a:t>suspended</a:t>
            </a:r>
            <a:r>
              <a:rPr lang="it-IT" b="1" dirty="0">
                <a:solidFill>
                  <a:srgbClr val="000000"/>
                </a:solidFill>
                <a:latin typeface="Comic Sans MS" panose="030F0702030302020204" pitchFamily="66" charset="0"/>
                <a:ea typeface="Calibri" panose="020F0502020204030204" pitchFamily="34" charset="0"/>
                <a:cs typeface="HelveticaNeue-Bold"/>
              </a:rPr>
              <a:t> 3.05 </a:t>
            </a:r>
            <a:r>
              <a:rPr lang="it-IT" b="1" dirty="0" err="1">
                <a:solidFill>
                  <a:srgbClr val="000000"/>
                </a:solidFill>
                <a:latin typeface="Comic Sans MS" panose="030F0702030302020204" pitchFamily="66" charset="0"/>
                <a:ea typeface="Calibri" panose="020F0502020204030204" pitchFamily="34" charset="0"/>
                <a:cs typeface="HelveticaNeue-Bold"/>
              </a:rPr>
              <a:t>meters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above</a:t>
            </a:r>
            <a:r>
              <a:rPr lang="it-IT" b="1" dirty="0">
                <a:solidFill>
                  <a:srgbClr val="000000"/>
                </a:solidFill>
                <a:latin typeface="Comic Sans MS" panose="030F0702030302020204" pitchFamily="66" charset="0"/>
                <a:ea typeface="Calibri" panose="020F0502020204030204" pitchFamily="34" charset="0"/>
                <a:cs typeface="HelveticaNeue-Bold"/>
              </a:rPr>
              <a:t> the ground </a:t>
            </a:r>
            <a:r>
              <a:rPr lang="it-IT" b="1" dirty="0" err="1">
                <a:solidFill>
                  <a:srgbClr val="000000"/>
                </a:solidFill>
                <a:latin typeface="Comic Sans MS" panose="030F0702030302020204" pitchFamily="66" charset="0"/>
                <a:ea typeface="Calibri" panose="020F0502020204030204" pitchFamily="34" charset="0"/>
                <a:cs typeface="HelveticaNeue-Bold"/>
              </a:rPr>
              <a:t>it’s</a:t>
            </a:r>
            <a:r>
              <a:rPr lang="it-IT" b="1" dirty="0">
                <a:solidFill>
                  <a:srgbClr val="000000"/>
                </a:solidFill>
                <a:latin typeface="Comic Sans MS" panose="030F0702030302020204" pitchFamily="66" charset="0"/>
                <a:ea typeface="Calibri" panose="020F0502020204030204" pitchFamily="34" charset="0"/>
                <a:cs typeface="HelveticaNeue-Bold"/>
              </a:rPr>
              <a:t> 45 </a:t>
            </a:r>
            <a:r>
              <a:rPr lang="it-IT" b="1" dirty="0" err="1">
                <a:solidFill>
                  <a:srgbClr val="000000"/>
                </a:solidFill>
                <a:latin typeface="Comic Sans MS" panose="030F0702030302020204" pitchFamily="66" charset="0"/>
                <a:ea typeface="Calibri" panose="020F0502020204030204" pitchFamily="34" charset="0"/>
                <a:cs typeface="HelveticaNeue-Bold"/>
              </a:rPr>
              <a:t>centimeters</a:t>
            </a:r>
            <a:r>
              <a:rPr lang="it-IT" b="1" dirty="0">
                <a:solidFill>
                  <a:srgbClr val="000000"/>
                </a:solidFill>
                <a:latin typeface="Comic Sans MS" panose="030F0702030302020204" pitchFamily="66" charset="0"/>
                <a:ea typeface="Calibri" panose="020F0502020204030204" pitchFamily="34" charset="0"/>
                <a:cs typeface="HelveticaNeue-Bold"/>
              </a:rPr>
              <a:t> wide </a:t>
            </a:r>
            <a:r>
              <a:rPr lang="it-IT" b="1" dirty="0" err="1">
                <a:solidFill>
                  <a:srgbClr val="000000"/>
                </a:solidFill>
                <a:latin typeface="Comic Sans MS" panose="030F0702030302020204" pitchFamily="66" charset="0"/>
                <a:ea typeface="Calibri" panose="020F0502020204030204" pitchFamily="34" charset="0"/>
                <a:cs typeface="HelveticaNeue-Bold"/>
              </a:rPr>
              <a:t>two</a:t>
            </a:r>
            <a:r>
              <a:rPr lang="it-IT" b="1" dirty="0">
                <a:solidFill>
                  <a:srgbClr val="000000"/>
                </a:solidFill>
                <a:latin typeface="Comic Sans MS" panose="030F0702030302020204" pitchFamily="66" charset="0"/>
                <a:ea typeface="Calibri" panose="020F0502020204030204" pitchFamily="34" charset="0"/>
                <a:cs typeface="HelveticaNeue-Bold"/>
              </a:rPr>
              <a:t> teams of </a:t>
            </a:r>
            <a:r>
              <a:rPr lang="it-IT" b="1" dirty="0" err="1">
                <a:solidFill>
                  <a:srgbClr val="000000"/>
                </a:solidFill>
                <a:latin typeface="Comic Sans MS" panose="030F0702030302020204" pitchFamily="66" charset="0"/>
                <a:ea typeface="Calibri" panose="020F0502020204030204" pitchFamily="34" charset="0"/>
                <a:cs typeface="HelveticaNeue-Bold"/>
              </a:rPr>
              <a:t>five</a:t>
            </a:r>
            <a:r>
              <a:rPr lang="it-IT" b="1" dirty="0">
                <a:solidFill>
                  <a:srgbClr val="000000"/>
                </a:solidFill>
                <a:latin typeface="Comic Sans MS" panose="030F0702030302020204" pitchFamily="66" charset="0"/>
                <a:ea typeface="Calibri" panose="020F0502020204030204" pitchFamily="34" charset="0"/>
                <a:cs typeface="HelveticaNeue-Bold"/>
              </a:rPr>
              <a:t> players compete over </a:t>
            </a:r>
            <a:r>
              <a:rPr lang="it-IT" b="1" dirty="0" err="1">
                <a:solidFill>
                  <a:srgbClr val="000000"/>
                </a:solidFill>
                <a:latin typeface="Comic Sans MS" panose="030F0702030302020204" pitchFamily="66" charset="0"/>
                <a:ea typeface="Calibri" panose="020F0502020204030204" pitchFamily="34" charset="0"/>
                <a:cs typeface="HelveticaNeue-Bold"/>
              </a:rPr>
              <a:t>four</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quarters</a:t>
            </a:r>
            <a:r>
              <a:rPr lang="it-IT" b="1" dirty="0">
                <a:solidFill>
                  <a:srgbClr val="000000"/>
                </a:solidFill>
                <a:latin typeface="Comic Sans MS" panose="030F0702030302020204" pitchFamily="66" charset="0"/>
                <a:ea typeface="Calibri" panose="020F0502020204030204" pitchFamily="34" charset="0"/>
                <a:cs typeface="HelveticaNeue-Bold"/>
              </a:rPr>
              <a:t> of 10 minutes </a:t>
            </a:r>
            <a:r>
              <a:rPr lang="it-IT" b="1" dirty="0" err="1">
                <a:solidFill>
                  <a:srgbClr val="000000"/>
                </a:solidFill>
                <a:latin typeface="Comic Sans MS" panose="030F0702030302020204" pitchFamily="66" charset="0"/>
                <a:ea typeface="Calibri" panose="020F0502020204030204" pitchFamily="34" charset="0"/>
                <a:cs typeface="HelveticaNeue-Bold"/>
              </a:rPr>
              <a:t>each</a:t>
            </a:r>
            <a:r>
              <a:rPr lang="it-IT" b="1" dirty="0">
                <a:solidFill>
                  <a:srgbClr val="000000"/>
                </a:solidFill>
                <a:latin typeface="Comic Sans MS" panose="030F0702030302020204" pitchFamily="66" charset="0"/>
                <a:ea typeface="Calibri" panose="020F0502020204030204" pitchFamily="34" charset="0"/>
                <a:cs typeface="HelveticaNeue-Bold"/>
              </a:rPr>
              <a:t> a 15 minute </a:t>
            </a:r>
            <a:r>
              <a:rPr lang="it-IT" b="1" dirty="0" err="1">
                <a:solidFill>
                  <a:srgbClr val="000000"/>
                </a:solidFill>
                <a:latin typeface="Comic Sans MS" panose="030F0702030302020204" pitchFamily="66" charset="0"/>
                <a:ea typeface="Calibri" panose="020F0502020204030204" pitchFamily="34" charset="0"/>
                <a:cs typeface="HelveticaNeue-Bold"/>
              </a:rPr>
              <a:t>halftime</a:t>
            </a:r>
            <a:r>
              <a:rPr lang="it-IT" b="1" dirty="0">
                <a:solidFill>
                  <a:srgbClr val="000000"/>
                </a:solidFill>
                <a:latin typeface="Comic Sans MS" panose="030F0702030302020204" pitchFamily="66" charset="0"/>
                <a:ea typeface="Calibri" panose="020F0502020204030204" pitchFamily="34" charset="0"/>
                <a:cs typeface="HelveticaNeue-Bold"/>
              </a:rPr>
              <a:t> takes place </a:t>
            </a:r>
            <a:r>
              <a:rPr lang="it-IT" b="1" dirty="0" err="1">
                <a:solidFill>
                  <a:srgbClr val="000000"/>
                </a:solidFill>
                <a:latin typeface="Comic Sans MS" panose="030F0702030302020204" pitchFamily="66" charset="0"/>
                <a:ea typeface="Calibri" panose="020F0502020204030204" pitchFamily="34" charset="0"/>
                <a:cs typeface="HelveticaNeue-Bold"/>
              </a:rPr>
              <a:t>between</a:t>
            </a:r>
            <a:r>
              <a:rPr lang="it-IT" b="1" dirty="0">
                <a:solidFill>
                  <a:srgbClr val="000000"/>
                </a:solidFill>
                <a:latin typeface="Comic Sans MS" panose="030F0702030302020204" pitchFamily="66" charset="0"/>
                <a:ea typeface="Calibri" panose="020F0502020204030204" pitchFamily="34" charset="0"/>
                <a:cs typeface="HelveticaNeue-Bold"/>
              </a:rPr>
              <a:t> the second and the </a:t>
            </a:r>
            <a:r>
              <a:rPr lang="it-IT" b="1" dirty="0" err="1">
                <a:solidFill>
                  <a:srgbClr val="000000"/>
                </a:solidFill>
                <a:latin typeface="Comic Sans MS" panose="030F0702030302020204" pitchFamily="66" charset="0"/>
                <a:ea typeface="Calibri" panose="020F0502020204030204" pitchFamily="34" charset="0"/>
                <a:cs typeface="HelveticaNeue-Bold"/>
              </a:rPr>
              <a:t>third</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quarter</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objective</a:t>
            </a:r>
            <a:r>
              <a:rPr lang="it-IT" b="1" dirty="0">
                <a:solidFill>
                  <a:srgbClr val="000000"/>
                </a:solidFill>
                <a:latin typeface="Comic Sans MS" panose="030F0702030302020204" pitchFamily="66" charset="0"/>
                <a:ea typeface="Calibri" panose="020F0502020204030204" pitchFamily="34" charset="0"/>
                <a:cs typeface="HelveticaNeue-Bold"/>
              </a:rPr>
              <a:t> of </a:t>
            </a:r>
            <a:r>
              <a:rPr lang="it-IT" b="1" dirty="0" err="1">
                <a:solidFill>
                  <a:srgbClr val="000000"/>
                </a:solidFill>
                <a:latin typeface="Comic Sans MS" panose="030F0702030302020204" pitchFamily="66" charset="0"/>
                <a:ea typeface="Calibri" panose="020F0502020204030204" pitchFamily="34" charset="0"/>
                <a:cs typeface="HelveticaNeue-Bold"/>
              </a:rPr>
              <a:t>both</a:t>
            </a:r>
            <a:r>
              <a:rPr lang="it-IT" b="1" dirty="0">
                <a:solidFill>
                  <a:srgbClr val="000000"/>
                </a:solidFill>
                <a:latin typeface="Comic Sans MS" panose="030F0702030302020204" pitchFamily="66" charset="0"/>
                <a:ea typeface="Calibri" panose="020F0502020204030204" pitchFamily="34" charset="0"/>
                <a:cs typeface="HelveticaNeue-Bold"/>
              </a:rPr>
              <a:t> teams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to put the </a:t>
            </a:r>
            <a:r>
              <a:rPr lang="it-IT" b="1" dirty="0" err="1">
                <a:solidFill>
                  <a:srgbClr val="000000"/>
                </a:solidFill>
                <a:latin typeface="Comic Sans MS" panose="030F0702030302020204" pitchFamily="66" charset="0"/>
                <a:ea typeface="Calibri" panose="020F0502020204030204" pitchFamily="34" charset="0"/>
                <a:cs typeface="HelveticaNeue-Bold"/>
              </a:rPr>
              <a:t>ball</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through</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opponent’s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hoop</a:t>
            </a:r>
            <a:r>
              <a:rPr lang="it-IT" b="1" dirty="0">
                <a:solidFill>
                  <a:srgbClr val="000000"/>
                </a:solidFill>
                <a:latin typeface="Comic Sans MS" panose="030F0702030302020204" pitchFamily="66" charset="0"/>
                <a:ea typeface="Calibri" panose="020F0502020204030204" pitchFamily="34" charset="0"/>
                <a:cs typeface="HelveticaNeue-Bold"/>
              </a:rPr>
              <a:t> to score </a:t>
            </a:r>
            <a:r>
              <a:rPr lang="it-IT" b="1" dirty="0" err="1">
                <a:solidFill>
                  <a:srgbClr val="000000"/>
                </a:solidFill>
                <a:latin typeface="Comic Sans MS" panose="030F0702030302020204" pitchFamily="66" charset="0"/>
                <a:ea typeface="Calibri" panose="020F0502020204030204" pitchFamily="34" charset="0"/>
                <a:cs typeface="HelveticaNeue-Bold"/>
              </a:rPr>
              <a:t>as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many</a:t>
            </a:r>
            <a:r>
              <a:rPr lang="it-IT" b="1" dirty="0">
                <a:solidFill>
                  <a:srgbClr val="000000"/>
                </a:solidFill>
                <a:latin typeface="Comic Sans MS" panose="030F0702030302020204" pitchFamily="66" charset="0"/>
                <a:ea typeface="Calibri" panose="020F0502020204030204" pitchFamily="34" charset="0"/>
                <a:cs typeface="HelveticaNeue-Bold"/>
              </a:rPr>
              <a:t> points </a:t>
            </a:r>
            <a:r>
              <a:rPr lang="it-IT" b="1" dirty="0" err="1">
                <a:solidFill>
                  <a:srgbClr val="000000"/>
                </a:solidFill>
                <a:latin typeface="Comic Sans MS" panose="030F0702030302020204" pitchFamily="66" charset="0"/>
                <a:ea typeface="Calibri" panose="020F0502020204030204" pitchFamily="34" charset="0"/>
                <a:cs typeface="HelveticaNeue-Bold"/>
              </a:rPr>
              <a:t>as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possible</a:t>
            </a:r>
            <a:r>
              <a:rPr lang="it-IT" b="1" dirty="0">
                <a:solidFill>
                  <a:srgbClr val="000000"/>
                </a:solidFill>
                <a:latin typeface="Comic Sans MS" panose="030F0702030302020204" pitchFamily="66" charset="0"/>
                <a:ea typeface="Calibri" panose="020F0502020204030204" pitchFamily="34" charset="0"/>
                <a:cs typeface="HelveticaNeue-Bold"/>
              </a:rPr>
              <a:t> a </a:t>
            </a:r>
            <a:r>
              <a:rPr lang="it-IT" b="1" dirty="0" err="1">
                <a:solidFill>
                  <a:srgbClr val="000000"/>
                </a:solidFill>
                <a:latin typeface="Comic Sans MS" panose="030F0702030302020204" pitchFamily="66" charset="0"/>
                <a:ea typeface="Calibri" panose="020F0502020204030204" pitchFamily="34" charset="0"/>
                <a:cs typeface="HelveticaNeue-Bold"/>
              </a:rPr>
              <a:t>scored</a:t>
            </a:r>
            <a:r>
              <a:rPr lang="it-IT" b="1" dirty="0">
                <a:solidFill>
                  <a:srgbClr val="000000"/>
                </a:solidFill>
                <a:latin typeface="Comic Sans MS" panose="030F0702030302020204" pitchFamily="66" charset="0"/>
                <a:ea typeface="Calibri" panose="020F0502020204030204" pitchFamily="34" charset="0"/>
                <a:cs typeface="HelveticaNeue-Bold"/>
              </a:rPr>
              <a:t> shot </a:t>
            </a:r>
            <a:r>
              <a:rPr lang="it-IT" b="1" dirty="0" err="1">
                <a:solidFill>
                  <a:srgbClr val="000000"/>
                </a:solidFill>
                <a:latin typeface="Comic Sans MS" panose="030F0702030302020204" pitchFamily="66" charset="0"/>
                <a:ea typeface="Calibri" panose="020F0502020204030204" pitchFamily="34" charset="0"/>
                <a:cs typeface="HelveticaNeue-Bold"/>
              </a:rPr>
              <a:t>called</a:t>
            </a:r>
            <a:r>
              <a:rPr lang="it-IT" b="1" dirty="0">
                <a:solidFill>
                  <a:srgbClr val="000000"/>
                </a:solidFill>
                <a:latin typeface="Comic Sans MS" panose="030F0702030302020204" pitchFamily="66" charset="0"/>
                <a:ea typeface="Calibri" panose="020F0502020204030204" pitchFamily="34" charset="0"/>
                <a:cs typeface="HelveticaNeue-Bold"/>
              </a:rPr>
              <a:t> a field goal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worth</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two</a:t>
            </a:r>
            <a:r>
              <a:rPr lang="it-IT" b="1" dirty="0">
                <a:solidFill>
                  <a:srgbClr val="000000"/>
                </a:solidFill>
                <a:latin typeface="Comic Sans MS" panose="030F0702030302020204" pitchFamily="66" charset="0"/>
                <a:ea typeface="Calibri" panose="020F0502020204030204" pitchFamily="34" charset="0"/>
                <a:cs typeface="HelveticaNeue-Bold"/>
              </a:rPr>
              <a:t> points or </a:t>
            </a:r>
            <a:r>
              <a:rPr lang="it-IT" b="1" dirty="0" err="1">
                <a:solidFill>
                  <a:srgbClr val="000000"/>
                </a:solidFill>
                <a:latin typeface="Comic Sans MS" panose="030F0702030302020204" pitchFamily="66" charset="0"/>
                <a:ea typeface="Calibri" panose="020F0502020204030204" pitchFamily="34" charset="0"/>
                <a:cs typeface="HelveticaNeue-Bold"/>
              </a:rPr>
              <a:t>three</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if</a:t>
            </a:r>
            <a:r>
              <a:rPr lang="it-IT" b="1" dirty="0">
                <a:solidFill>
                  <a:srgbClr val="000000"/>
                </a:solidFill>
                <a:latin typeface="Comic Sans MS" panose="030F0702030302020204" pitchFamily="66" charset="0"/>
                <a:ea typeface="Calibri" panose="020F0502020204030204" pitchFamily="34" charset="0"/>
                <a:cs typeface="HelveticaNeue-Bold"/>
              </a:rPr>
              <a:t> the player </a:t>
            </a:r>
            <a:r>
              <a:rPr lang="it-IT" b="1" dirty="0" err="1">
                <a:solidFill>
                  <a:srgbClr val="000000"/>
                </a:solidFill>
                <a:latin typeface="Comic Sans MS" panose="030F0702030302020204" pitchFamily="66" charset="0"/>
                <a:ea typeface="Calibri" panose="020F0502020204030204" pitchFamily="34" charset="0"/>
                <a:cs typeface="HelveticaNeue-Bold"/>
              </a:rPr>
              <a:t>has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thrown</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ball</a:t>
            </a:r>
            <a:r>
              <a:rPr lang="it-IT" b="1" dirty="0">
                <a:solidFill>
                  <a:srgbClr val="000000"/>
                </a:solidFill>
                <a:latin typeface="Comic Sans MS" panose="030F0702030302020204" pitchFamily="66" charset="0"/>
                <a:ea typeface="Calibri" panose="020F0502020204030204" pitchFamily="34" charset="0"/>
                <a:cs typeface="HelveticaNeue-Bold"/>
              </a:rPr>
              <a:t> from </a:t>
            </a:r>
            <a:r>
              <a:rPr lang="it-IT" b="1" dirty="0" err="1">
                <a:solidFill>
                  <a:srgbClr val="000000"/>
                </a:solidFill>
                <a:latin typeface="Comic Sans MS" panose="030F0702030302020204" pitchFamily="66" charset="0"/>
                <a:ea typeface="Calibri" panose="020F0502020204030204" pitchFamily="34" charset="0"/>
                <a:cs typeface="HelveticaNeue-Bold"/>
              </a:rPr>
              <a:t>outside</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three</a:t>
            </a:r>
            <a:r>
              <a:rPr lang="it-IT" b="1" dirty="0">
                <a:solidFill>
                  <a:srgbClr val="000000"/>
                </a:solidFill>
                <a:latin typeface="Comic Sans MS" panose="030F0702030302020204" pitchFamily="66" charset="0"/>
                <a:ea typeface="Calibri" panose="020F0502020204030204" pitchFamily="34" charset="0"/>
                <a:cs typeface="HelveticaNeue-Bold"/>
              </a:rPr>
              <a:t>-point </a:t>
            </a:r>
            <a:r>
              <a:rPr lang="it-IT" b="1" dirty="0" err="1">
                <a:solidFill>
                  <a:srgbClr val="000000"/>
                </a:solidFill>
                <a:latin typeface="Comic Sans MS" panose="030F0702030302020204" pitchFamily="66" charset="0"/>
                <a:ea typeface="Calibri" panose="020F0502020204030204" pitchFamily="34" charset="0"/>
                <a:cs typeface="HelveticaNeue-Bold"/>
              </a:rPr>
              <a:t>arc</a:t>
            </a:r>
            <a:r>
              <a:rPr lang="it-IT" b="1" dirty="0">
                <a:solidFill>
                  <a:srgbClr val="000000"/>
                </a:solidFill>
                <a:latin typeface="Comic Sans MS" panose="030F0702030302020204" pitchFamily="66" charset="0"/>
                <a:ea typeface="Calibri" panose="020F0502020204030204" pitchFamily="34" charset="0"/>
                <a:cs typeface="HelveticaNeue-Bold"/>
              </a:rPr>
              <a:t> the team with the high score </a:t>
            </a:r>
            <a:r>
              <a:rPr lang="it-IT" b="1" dirty="0" err="1">
                <a:solidFill>
                  <a:srgbClr val="000000"/>
                </a:solidFill>
                <a:latin typeface="Comic Sans MS" panose="030F0702030302020204" pitchFamily="66" charset="0"/>
                <a:ea typeface="Calibri" panose="020F0502020204030204" pitchFamily="34" charset="0"/>
                <a:cs typeface="HelveticaNeue-Bold"/>
              </a:rPr>
              <a:t>at</a:t>
            </a:r>
            <a:r>
              <a:rPr lang="it-IT" b="1" dirty="0">
                <a:solidFill>
                  <a:srgbClr val="000000"/>
                </a:solidFill>
                <a:latin typeface="Comic Sans MS" panose="030F0702030302020204" pitchFamily="66" charset="0"/>
                <a:ea typeface="Calibri" panose="020F0502020204030204" pitchFamily="34" charset="0"/>
                <a:cs typeface="HelveticaNeue-Bold"/>
              </a:rPr>
              <a:t> the end of the match </a:t>
            </a:r>
            <a:r>
              <a:rPr lang="it-IT" b="1" dirty="0" err="1">
                <a:solidFill>
                  <a:srgbClr val="000000"/>
                </a:solidFill>
                <a:latin typeface="Comic Sans MS" panose="030F0702030302020204" pitchFamily="66" charset="0"/>
                <a:ea typeface="Calibri" panose="020F0502020204030204" pitchFamily="34" charset="0"/>
                <a:cs typeface="HelveticaNeue-Bold"/>
              </a:rPr>
              <a:t>wins</a:t>
            </a:r>
            <a:r>
              <a:rPr lang="it-IT" b="1" dirty="0">
                <a:solidFill>
                  <a:srgbClr val="000000"/>
                </a:solidFill>
                <a:latin typeface="Comic Sans MS" panose="030F0702030302020204" pitchFamily="66" charset="0"/>
                <a:ea typeface="Calibri" panose="020F0502020204030204" pitchFamily="34" charset="0"/>
                <a:cs typeface="HelveticaNeue-Bold"/>
              </a:rPr>
              <a:t> the game in case of a </a:t>
            </a:r>
            <a:r>
              <a:rPr lang="it-IT" b="1" dirty="0" err="1">
                <a:solidFill>
                  <a:srgbClr val="000000"/>
                </a:solidFill>
                <a:latin typeface="Comic Sans MS" panose="030F0702030302020204" pitchFamily="66" charset="0"/>
                <a:ea typeface="Calibri" panose="020F0502020204030204" pitchFamily="34" charset="0"/>
                <a:cs typeface="HelveticaNeue-Bold"/>
              </a:rPr>
              <a:t>tie</a:t>
            </a:r>
            <a:r>
              <a:rPr lang="it-IT" b="1" dirty="0">
                <a:solidFill>
                  <a:srgbClr val="000000"/>
                </a:solidFill>
                <a:latin typeface="Comic Sans MS" panose="030F0702030302020204" pitchFamily="66" charset="0"/>
                <a:ea typeface="Calibri" panose="020F0502020204030204" pitchFamily="34" charset="0"/>
                <a:cs typeface="HelveticaNeue-Bold"/>
              </a:rPr>
              <a:t> the teams play 5 minute rounds in </a:t>
            </a:r>
            <a:r>
              <a:rPr lang="it-IT" b="1" dirty="0" err="1">
                <a:solidFill>
                  <a:srgbClr val="000000"/>
                </a:solidFill>
                <a:latin typeface="Comic Sans MS" panose="030F0702030302020204" pitchFamily="66" charset="0"/>
                <a:ea typeface="Calibri" panose="020F0502020204030204" pitchFamily="34" charset="0"/>
                <a:cs typeface="HelveticaNeue-Bold"/>
              </a:rPr>
              <a:t>overtime</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until</a:t>
            </a:r>
            <a:r>
              <a:rPr lang="it-IT" b="1" dirty="0">
                <a:solidFill>
                  <a:srgbClr val="000000"/>
                </a:solidFill>
                <a:latin typeface="Comic Sans MS" panose="030F0702030302020204" pitchFamily="66" charset="0"/>
                <a:ea typeface="Calibri" panose="020F0502020204030204" pitchFamily="34" charset="0"/>
                <a:cs typeface="HelveticaNeue-Bold"/>
              </a:rPr>
              <a:t> one team </a:t>
            </a:r>
            <a:r>
              <a:rPr lang="it-IT" b="1" dirty="0" err="1">
                <a:solidFill>
                  <a:srgbClr val="000000"/>
                </a:solidFill>
                <a:latin typeface="Comic Sans MS" panose="030F0702030302020204" pitchFamily="66" charset="0"/>
                <a:ea typeface="Calibri" panose="020F0502020204030204" pitchFamily="34" charset="0"/>
                <a:cs typeface="HelveticaNeue-Bold"/>
              </a:rPr>
              <a:t>wins</a:t>
            </a:r>
            <a:r>
              <a:rPr lang="it-IT" b="1" dirty="0">
                <a:solidFill>
                  <a:srgbClr val="000000"/>
                </a:solidFill>
                <a:latin typeface="Comic Sans MS" panose="030F0702030302020204" pitchFamily="66" charset="0"/>
                <a:ea typeface="Calibri" panose="020F0502020204030204" pitchFamily="34" charset="0"/>
                <a:cs typeface="HelveticaNeue-Bold"/>
              </a:rPr>
              <a:t> to </a:t>
            </a:r>
            <a:r>
              <a:rPr lang="it-IT" b="1" dirty="0" err="1">
                <a:solidFill>
                  <a:srgbClr val="000000"/>
                </a:solidFill>
                <a:latin typeface="Comic Sans MS" panose="030F0702030302020204" pitchFamily="66" charset="0"/>
                <a:ea typeface="Calibri" panose="020F0502020204030204" pitchFamily="34" charset="0"/>
                <a:cs typeface="HelveticaNeue-Bold"/>
              </a:rPr>
              <a:t>get</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ball</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across</a:t>
            </a:r>
            <a:r>
              <a:rPr lang="it-IT" b="1" dirty="0">
                <a:solidFill>
                  <a:srgbClr val="000000"/>
                </a:solidFill>
                <a:latin typeface="Comic Sans MS" panose="030F0702030302020204" pitchFamily="66" charset="0"/>
                <a:ea typeface="Calibri" panose="020F0502020204030204" pitchFamily="34" charset="0"/>
                <a:cs typeface="HelveticaNeue-Bold"/>
              </a:rPr>
              <a:t> the court players can </a:t>
            </a:r>
            <a:r>
              <a:rPr lang="it-IT" b="1" dirty="0" err="1">
                <a:solidFill>
                  <a:srgbClr val="000000"/>
                </a:solidFill>
                <a:latin typeface="Comic Sans MS" panose="030F0702030302020204" pitchFamily="66" charset="0"/>
                <a:ea typeface="Calibri" panose="020F0502020204030204" pitchFamily="34" charset="0"/>
                <a:cs typeface="HelveticaNeue-Bold"/>
              </a:rPr>
              <a:t>only</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move</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while</a:t>
            </a:r>
            <a:r>
              <a:rPr lang="it-IT" b="1" dirty="0">
                <a:solidFill>
                  <a:srgbClr val="000000"/>
                </a:solidFill>
                <a:latin typeface="Comic Sans MS" panose="030F0702030302020204" pitchFamily="66" charset="0"/>
                <a:ea typeface="Calibri" panose="020F0502020204030204" pitchFamily="34" charset="0"/>
                <a:cs typeface="HelveticaNeue-Bold"/>
              </a:rPr>
              <a:t> dribbling or pass the </a:t>
            </a:r>
            <a:r>
              <a:rPr lang="it-IT" b="1" dirty="0" err="1">
                <a:solidFill>
                  <a:srgbClr val="000000"/>
                </a:solidFill>
                <a:latin typeface="Comic Sans MS" panose="030F0702030302020204" pitchFamily="66" charset="0"/>
                <a:ea typeface="Calibri" panose="020F0502020204030204" pitchFamily="34" charset="0"/>
                <a:cs typeface="HelveticaNeue-Bold"/>
              </a:rPr>
              <a:t>ball</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they</a:t>
            </a:r>
            <a:r>
              <a:rPr lang="it-IT" b="1" dirty="0">
                <a:solidFill>
                  <a:srgbClr val="000000"/>
                </a:solidFill>
                <a:latin typeface="Comic Sans MS" panose="030F0702030302020204" pitchFamily="66" charset="0"/>
                <a:ea typeface="Calibri" panose="020F0502020204030204" pitchFamily="34" charset="0"/>
                <a:cs typeface="HelveticaNeue-Bold"/>
              </a:rPr>
              <a:t> are </a:t>
            </a:r>
            <a:r>
              <a:rPr lang="it-IT" b="1" dirty="0" err="1">
                <a:solidFill>
                  <a:srgbClr val="000000"/>
                </a:solidFill>
                <a:latin typeface="Comic Sans MS" panose="030F0702030302020204" pitchFamily="66" charset="0"/>
                <a:ea typeface="Calibri" panose="020F0502020204030204" pitchFamily="34" charset="0"/>
                <a:cs typeface="HelveticaNeue-Bold"/>
              </a:rPr>
              <a:t>only</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allowed</a:t>
            </a:r>
            <a:r>
              <a:rPr lang="it-IT" b="1" dirty="0">
                <a:solidFill>
                  <a:srgbClr val="000000"/>
                </a:solidFill>
                <a:latin typeface="Comic Sans MS" panose="030F0702030302020204" pitchFamily="66" charset="0"/>
                <a:ea typeface="Calibri" panose="020F0502020204030204" pitchFamily="34" charset="0"/>
                <a:cs typeface="HelveticaNeue-Bold"/>
              </a:rPr>
              <a:t> to use </a:t>
            </a:r>
            <a:r>
              <a:rPr lang="it-IT" b="1" dirty="0" err="1">
                <a:solidFill>
                  <a:srgbClr val="000000"/>
                </a:solidFill>
                <a:latin typeface="Comic Sans MS" panose="030F0702030302020204" pitchFamily="66" charset="0"/>
                <a:ea typeface="Calibri" panose="020F0502020204030204" pitchFamily="34" charset="0"/>
                <a:cs typeface="HelveticaNeue-Bold"/>
              </a:rPr>
              <a:t>their</a:t>
            </a:r>
            <a:r>
              <a:rPr lang="it-IT" b="1" dirty="0">
                <a:solidFill>
                  <a:srgbClr val="000000"/>
                </a:solidFill>
                <a:latin typeface="Comic Sans MS" panose="030F0702030302020204" pitchFamily="66" charset="0"/>
                <a:ea typeface="Calibri" panose="020F0502020204030204" pitchFamily="34" charset="0"/>
                <a:cs typeface="HelveticaNeue-Bold"/>
              </a:rPr>
              <a:t> hands in offense players can be </a:t>
            </a:r>
            <a:r>
              <a:rPr lang="it-IT" b="1" dirty="0" err="1">
                <a:solidFill>
                  <a:srgbClr val="000000"/>
                </a:solidFill>
                <a:latin typeface="Comic Sans MS" panose="030F0702030302020204" pitchFamily="66" charset="0"/>
                <a:ea typeface="Calibri" panose="020F0502020204030204" pitchFamily="34" charset="0"/>
                <a:cs typeface="HelveticaNeue-Bold"/>
              </a:rPr>
              <a:t>sanctioned</a:t>
            </a:r>
            <a:r>
              <a:rPr lang="it-IT" b="1" dirty="0">
                <a:solidFill>
                  <a:srgbClr val="000000"/>
                </a:solidFill>
                <a:latin typeface="Comic Sans MS" panose="030F0702030302020204" pitchFamily="66" charset="0"/>
                <a:ea typeface="Calibri" panose="020F0502020204030204" pitchFamily="34" charset="0"/>
                <a:cs typeface="HelveticaNeue-Bold"/>
              </a:rPr>
              <a:t> by </a:t>
            </a:r>
            <a:r>
              <a:rPr lang="it-IT" b="1" dirty="0" err="1">
                <a:solidFill>
                  <a:srgbClr val="000000"/>
                </a:solidFill>
                <a:latin typeface="Comic Sans MS" panose="030F0702030302020204" pitchFamily="66" charset="0"/>
                <a:ea typeface="Calibri" panose="020F0502020204030204" pitchFamily="34" charset="0"/>
                <a:cs typeface="HelveticaNeue-Bold"/>
              </a:rPr>
              <a:t>violation</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which</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leads</a:t>
            </a:r>
            <a:r>
              <a:rPr lang="it-IT" b="1" dirty="0">
                <a:solidFill>
                  <a:srgbClr val="000000"/>
                </a:solidFill>
                <a:latin typeface="Comic Sans MS" panose="030F0702030302020204" pitchFamily="66" charset="0"/>
                <a:ea typeface="Calibri" panose="020F0502020204030204" pitchFamily="34" charset="0"/>
                <a:cs typeface="HelveticaNeue-Bold"/>
              </a:rPr>
              <a:t> to a turnover from </a:t>
            </a:r>
            <a:r>
              <a:rPr lang="it-IT" b="1" dirty="0" err="1">
                <a:solidFill>
                  <a:srgbClr val="000000"/>
                </a:solidFill>
                <a:latin typeface="Comic Sans MS" panose="030F0702030302020204" pitchFamily="66" charset="0"/>
                <a:ea typeface="Calibri" panose="020F0502020204030204" pitchFamily="34" charset="0"/>
                <a:cs typeface="HelveticaNeue-Bold"/>
              </a:rPr>
              <a:t>behind</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opponent’s</a:t>
            </a:r>
            <a:r>
              <a:rPr lang="it-IT" b="1" dirty="0">
                <a:solidFill>
                  <a:srgbClr val="000000"/>
                </a:solidFill>
                <a:latin typeface="Comic Sans MS" panose="030F0702030302020204" pitchFamily="66" charset="0"/>
                <a:ea typeface="Calibri" panose="020F0502020204030204" pitchFamily="34" charset="0"/>
                <a:cs typeface="HelveticaNeue-Bold"/>
              </a:rPr>
              <a:t> baseline in case of </a:t>
            </a:r>
            <a:r>
              <a:rPr lang="it-IT" b="1" dirty="0" err="1">
                <a:solidFill>
                  <a:srgbClr val="000000"/>
                </a:solidFill>
                <a:latin typeface="Comic Sans MS" panose="030F0702030302020204" pitchFamily="66" charset="0"/>
                <a:ea typeface="Calibri" panose="020F0502020204030204" pitchFamily="34" charset="0"/>
                <a:cs typeface="HelveticaNeue-Bold"/>
              </a:rPr>
              <a:t>illegal</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contact</a:t>
            </a:r>
            <a:r>
              <a:rPr lang="it-IT" b="1" dirty="0">
                <a:solidFill>
                  <a:srgbClr val="000000"/>
                </a:solidFill>
                <a:latin typeface="Comic Sans MS" panose="030F0702030302020204" pitchFamily="66" charset="0"/>
                <a:ea typeface="Calibri" panose="020F0502020204030204" pitchFamily="34" charset="0"/>
                <a:cs typeface="HelveticaNeue-Bold"/>
              </a:rPr>
              <a:t> players can be </a:t>
            </a:r>
            <a:r>
              <a:rPr lang="it-IT" b="1" dirty="0" err="1">
                <a:solidFill>
                  <a:srgbClr val="000000"/>
                </a:solidFill>
                <a:latin typeface="Comic Sans MS" panose="030F0702030302020204" pitchFamily="66" charset="0"/>
                <a:ea typeface="Calibri" panose="020F0502020204030204" pitchFamily="34" charset="0"/>
                <a:cs typeface="HelveticaNeue-Bold"/>
              </a:rPr>
              <a:t>sanctioned</a:t>
            </a:r>
            <a:r>
              <a:rPr lang="it-IT" b="1" dirty="0">
                <a:solidFill>
                  <a:srgbClr val="000000"/>
                </a:solidFill>
                <a:latin typeface="Comic Sans MS" panose="030F0702030302020204" pitchFamily="66" charset="0"/>
                <a:ea typeface="Calibri" panose="020F0502020204030204" pitchFamily="34" charset="0"/>
                <a:cs typeface="HelveticaNeue-Bold"/>
              </a:rPr>
              <a:t> by </a:t>
            </a:r>
            <a:r>
              <a:rPr lang="it-IT" b="1" dirty="0" err="1">
                <a:solidFill>
                  <a:srgbClr val="000000"/>
                </a:solidFill>
                <a:latin typeface="Comic Sans MS" panose="030F0702030302020204" pitchFamily="66" charset="0"/>
                <a:ea typeface="Calibri" panose="020F0502020204030204" pitchFamily="34" charset="0"/>
                <a:cs typeface="HelveticaNeue-Bold"/>
              </a:rPr>
              <a:t>fouls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fouls</a:t>
            </a:r>
            <a:r>
              <a:rPr lang="it-IT" b="1" dirty="0">
                <a:solidFill>
                  <a:srgbClr val="000000"/>
                </a:solidFill>
                <a:latin typeface="Comic Sans MS" panose="030F0702030302020204" pitchFamily="66" charset="0"/>
                <a:ea typeface="Calibri" panose="020F0502020204030204" pitchFamily="34" charset="0"/>
                <a:cs typeface="HelveticaNeue-Bold"/>
              </a:rPr>
              <a:t> are </a:t>
            </a:r>
            <a:r>
              <a:rPr lang="it-IT" b="1" dirty="0" err="1">
                <a:solidFill>
                  <a:srgbClr val="000000"/>
                </a:solidFill>
                <a:latin typeface="Comic Sans MS" panose="030F0702030302020204" pitchFamily="66" charset="0"/>
                <a:ea typeface="Calibri" panose="020F0502020204030204" pitchFamily="34" charset="0"/>
                <a:cs typeface="HelveticaNeue-Bold"/>
              </a:rPr>
              <a:t>sanctioned</a:t>
            </a:r>
            <a:r>
              <a:rPr lang="it-IT" b="1" dirty="0">
                <a:solidFill>
                  <a:srgbClr val="000000"/>
                </a:solidFill>
                <a:latin typeface="Comic Sans MS" panose="030F0702030302020204" pitchFamily="66" charset="0"/>
                <a:ea typeface="Calibri" panose="020F0502020204030204" pitchFamily="34" charset="0"/>
                <a:cs typeface="HelveticaNeue-Bold"/>
              </a:rPr>
              <a:t> by turnovers or free shots for the </a:t>
            </a:r>
            <a:r>
              <a:rPr lang="it-IT" b="1" dirty="0" err="1">
                <a:solidFill>
                  <a:srgbClr val="000000"/>
                </a:solidFill>
                <a:latin typeface="Comic Sans MS" panose="030F0702030302020204" pitchFamily="66" charset="0"/>
                <a:ea typeface="Calibri" panose="020F0502020204030204" pitchFamily="34" charset="0"/>
                <a:cs typeface="HelveticaNeue-Bold"/>
              </a:rPr>
              <a:t>opponent</a:t>
            </a:r>
            <a:r>
              <a:rPr lang="it-IT" b="1" dirty="0">
                <a:solidFill>
                  <a:srgbClr val="000000"/>
                </a:solidFill>
                <a:latin typeface="Comic Sans MS" panose="030F0702030302020204" pitchFamily="66" charset="0"/>
                <a:ea typeface="Calibri" panose="020F0502020204030204" pitchFamily="34" charset="0"/>
                <a:cs typeface="HelveticaNeue-Bold"/>
              </a:rPr>
              <a:t> free </a:t>
            </a:r>
            <a:r>
              <a:rPr lang="it-IT" b="1" dirty="0" err="1">
                <a:solidFill>
                  <a:srgbClr val="000000"/>
                </a:solidFill>
                <a:latin typeface="Comic Sans MS" panose="030F0702030302020204" pitchFamily="66" charset="0"/>
                <a:ea typeface="Calibri" panose="020F0502020204030204" pitchFamily="34" charset="0"/>
                <a:cs typeface="HelveticaNeue-Bold"/>
              </a:rPr>
              <a:t>throws</a:t>
            </a:r>
            <a:r>
              <a:rPr lang="it-IT" b="1" dirty="0">
                <a:solidFill>
                  <a:srgbClr val="000000"/>
                </a:solidFill>
                <a:latin typeface="Comic Sans MS" panose="030F0702030302020204" pitchFamily="66" charset="0"/>
                <a:ea typeface="Calibri" panose="020F0502020204030204" pitchFamily="34" charset="0"/>
                <a:cs typeface="HelveticaNeue-Bold"/>
              </a:rPr>
              <a:t> are shot from a line </a:t>
            </a:r>
            <a:r>
              <a:rPr lang="it-IT" b="1" dirty="0" err="1">
                <a:solidFill>
                  <a:srgbClr val="000000"/>
                </a:solidFill>
                <a:latin typeface="Comic Sans MS" panose="030F0702030302020204" pitchFamily="66" charset="0"/>
                <a:ea typeface="Calibri" panose="020F0502020204030204" pitchFamily="34" charset="0"/>
                <a:cs typeface="HelveticaNeue-Bold"/>
              </a:rPr>
              <a:t>placed</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near</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edge</a:t>
            </a:r>
            <a:r>
              <a:rPr lang="it-IT" b="1" dirty="0">
                <a:solidFill>
                  <a:srgbClr val="000000"/>
                </a:solidFill>
                <a:latin typeface="Comic Sans MS" panose="030F0702030302020204" pitchFamily="66" charset="0"/>
                <a:ea typeface="Calibri" panose="020F0502020204030204" pitchFamily="34" charset="0"/>
                <a:cs typeface="HelveticaNeue-Bold"/>
              </a:rPr>
              <a:t> of the key and are </a:t>
            </a:r>
            <a:r>
              <a:rPr lang="it-IT" b="1" dirty="0" err="1">
                <a:solidFill>
                  <a:srgbClr val="000000"/>
                </a:solidFill>
                <a:latin typeface="Comic Sans MS" panose="030F0702030302020204" pitchFamily="66" charset="0"/>
                <a:ea typeface="Calibri" panose="020F0502020204030204" pitchFamily="34" charset="0"/>
                <a:cs typeface="HelveticaNeue-Bold"/>
              </a:rPr>
              <a:t>worth</a:t>
            </a:r>
            <a:r>
              <a:rPr lang="it-IT" b="1" dirty="0">
                <a:solidFill>
                  <a:srgbClr val="000000"/>
                </a:solidFill>
                <a:latin typeface="Comic Sans MS" panose="030F0702030302020204" pitchFamily="66" charset="0"/>
                <a:ea typeface="Calibri" panose="020F0502020204030204" pitchFamily="34" charset="0"/>
                <a:cs typeface="HelveticaNeue-Bold"/>
              </a:rPr>
              <a:t> one point the key </a:t>
            </a:r>
            <a:r>
              <a:rPr lang="it-IT" b="1" dirty="0" err="1">
                <a:solidFill>
                  <a:srgbClr val="000000"/>
                </a:solidFill>
                <a:latin typeface="Comic Sans MS" panose="030F0702030302020204" pitchFamily="66" charset="0"/>
                <a:ea typeface="Calibri" panose="020F0502020204030204" pitchFamily="34" charset="0"/>
                <a:cs typeface="HelveticaNeue-Bold"/>
              </a:rPr>
              <a:t>also</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called</a:t>
            </a:r>
            <a:r>
              <a:rPr lang="it-IT" b="1" dirty="0">
                <a:solidFill>
                  <a:srgbClr val="000000"/>
                </a:solidFill>
                <a:latin typeface="Comic Sans MS" panose="030F0702030302020204" pitchFamily="66" charset="0"/>
                <a:ea typeface="Calibri" panose="020F0502020204030204" pitchFamily="34" charset="0"/>
                <a:cs typeface="HelveticaNeue-Bold"/>
              </a:rPr>
              <a:t> free </a:t>
            </a:r>
            <a:r>
              <a:rPr lang="it-IT" b="1" dirty="0" err="1">
                <a:solidFill>
                  <a:srgbClr val="000000"/>
                </a:solidFill>
                <a:latin typeface="Comic Sans MS" panose="030F0702030302020204" pitchFamily="66" charset="0"/>
                <a:ea typeface="Calibri" panose="020F0502020204030204" pitchFamily="34" charset="0"/>
                <a:cs typeface="HelveticaNeue-Bold"/>
              </a:rPr>
              <a:t>throw</a:t>
            </a:r>
            <a:r>
              <a:rPr lang="it-IT" b="1" dirty="0">
                <a:solidFill>
                  <a:srgbClr val="000000"/>
                </a:solidFill>
                <a:latin typeface="Comic Sans MS" panose="030F0702030302020204" pitchFamily="66" charset="0"/>
                <a:ea typeface="Calibri" panose="020F0502020204030204" pitchFamily="34" charset="0"/>
                <a:cs typeface="HelveticaNeue-Bold"/>
              </a:rPr>
              <a:t> lane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the </a:t>
            </a:r>
            <a:r>
              <a:rPr lang="it-IT" b="1" dirty="0" err="1">
                <a:solidFill>
                  <a:srgbClr val="000000"/>
                </a:solidFill>
                <a:latin typeface="Comic Sans MS" panose="030F0702030302020204" pitchFamily="66" charset="0"/>
                <a:ea typeface="Calibri" panose="020F0502020204030204" pitchFamily="34" charset="0"/>
                <a:cs typeface="HelveticaNeue-Bold"/>
              </a:rPr>
              <a:t>rectangular</a:t>
            </a:r>
            <a:r>
              <a:rPr lang="it-IT" b="1" dirty="0">
                <a:solidFill>
                  <a:srgbClr val="000000"/>
                </a:solidFill>
                <a:latin typeface="Comic Sans MS" panose="030F0702030302020204" pitchFamily="66" charset="0"/>
                <a:ea typeface="Calibri" panose="020F0502020204030204" pitchFamily="34" charset="0"/>
                <a:cs typeface="HelveticaNeue-Bold"/>
              </a:rPr>
              <a:t> area </a:t>
            </a:r>
            <a:r>
              <a:rPr lang="it-IT" b="1" dirty="0" err="1">
                <a:solidFill>
                  <a:srgbClr val="000000"/>
                </a:solidFill>
                <a:latin typeface="Comic Sans MS" panose="030F0702030302020204" pitchFamily="66" charset="0"/>
                <a:ea typeface="Calibri" panose="020F0502020204030204" pitchFamily="34" charset="0"/>
                <a:cs typeface="HelveticaNeue-Bold"/>
              </a:rPr>
              <a:t>drawn</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beneath</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both</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hoops</a:t>
            </a:r>
            <a:r>
              <a:rPr lang="it-IT" b="1" dirty="0">
                <a:solidFill>
                  <a:srgbClr val="000000"/>
                </a:solidFill>
                <a:latin typeface="Comic Sans MS" panose="030F0702030302020204" pitchFamily="66" charset="0"/>
                <a:ea typeface="Calibri" panose="020F0502020204030204" pitchFamily="34" charset="0"/>
                <a:cs typeface="HelveticaNeue-Bold"/>
              </a:rPr>
              <a:t> and </a:t>
            </a:r>
            <a:r>
              <a:rPr lang="it-IT" b="1" dirty="0" err="1">
                <a:solidFill>
                  <a:srgbClr val="000000"/>
                </a:solidFill>
                <a:latin typeface="Comic Sans MS" panose="030F0702030302020204" pitchFamily="66" charset="0"/>
                <a:ea typeface="Calibri" panose="020F0502020204030204" pitchFamily="34" charset="0"/>
                <a:cs typeface="HelveticaNeue-Bold"/>
              </a:rPr>
              <a:t>each</a:t>
            </a:r>
            <a:r>
              <a:rPr lang="it-IT" b="1" dirty="0">
                <a:solidFill>
                  <a:srgbClr val="000000"/>
                </a:solidFill>
                <a:latin typeface="Comic Sans MS" panose="030F0702030302020204" pitchFamily="66" charset="0"/>
                <a:ea typeface="Calibri" panose="020F0502020204030204" pitchFamily="34" charset="0"/>
                <a:cs typeface="HelveticaNeue-Bold"/>
              </a:rPr>
              <a:t> time out the coach </a:t>
            </a:r>
            <a:r>
              <a:rPr lang="it-IT" b="1" dirty="0" err="1">
                <a:solidFill>
                  <a:srgbClr val="000000"/>
                </a:solidFill>
                <a:latin typeface="Comic Sans MS" panose="030F0702030302020204" pitchFamily="66" charset="0"/>
                <a:ea typeface="Calibri" panose="020F0502020204030204" pitchFamily="34" charset="0"/>
                <a:cs typeface="HelveticaNeue-Bold"/>
              </a:rPr>
              <a:t>may</a:t>
            </a:r>
            <a:r>
              <a:rPr lang="it-IT" b="1" dirty="0">
                <a:solidFill>
                  <a:srgbClr val="000000"/>
                </a:solidFill>
                <a:latin typeface="Comic Sans MS" panose="030F0702030302020204" pitchFamily="66" charset="0"/>
                <a:ea typeface="Calibri" panose="020F0502020204030204" pitchFamily="34" charset="0"/>
                <a:cs typeface="HelveticaNeue-Bold"/>
              </a:rPr>
              <a:t> make </a:t>
            </a:r>
            <a:r>
              <a:rPr lang="it-IT" b="1" dirty="0" err="1">
                <a:solidFill>
                  <a:srgbClr val="000000"/>
                </a:solidFill>
                <a:latin typeface="Comic Sans MS" panose="030F0702030302020204" pitchFamily="66" charset="0"/>
                <a:ea typeface="Calibri" panose="020F0502020204030204" pitchFamily="34" charset="0"/>
                <a:cs typeface="HelveticaNeue-Bold"/>
              </a:rPr>
              <a:t>substitutions</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there</a:t>
            </a:r>
            <a:r>
              <a:rPr lang="it-IT" b="1" dirty="0">
                <a:solidFill>
                  <a:srgbClr val="000000"/>
                </a:solidFill>
                <a:latin typeface="Comic Sans MS" panose="030F0702030302020204" pitchFamily="66" charset="0"/>
                <a:ea typeface="Calibri" panose="020F0502020204030204" pitchFamily="34" charset="0"/>
                <a:cs typeface="HelveticaNeue-Bold"/>
              </a:rPr>
              <a:t> </a:t>
            </a:r>
            <a:r>
              <a:rPr lang="it-IT" b="1" dirty="0" err="1">
                <a:solidFill>
                  <a:srgbClr val="000000"/>
                </a:solidFill>
                <a:latin typeface="Comic Sans MS" panose="030F0702030302020204" pitchFamily="66" charset="0"/>
                <a:ea typeface="Calibri" panose="020F0502020204030204" pitchFamily="34" charset="0"/>
                <a:cs typeface="HelveticaNeue-Bold"/>
              </a:rPr>
              <a:t>is</a:t>
            </a:r>
            <a:r>
              <a:rPr lang="it-IT" b="1" dirty="0">
                <a:solidFill>
                  <a:srgbClr val="000000"/>
                </a:solidFill>
                <a:latin typeface="Comic Sans MS" panose="030F0702030302020204" pitchFamily="66" charset="0"/>
                <a:ea typeface="Calibri" panose="020F0502020204030204" pitchFamily="34" charset="0"/>
                <a:cs typeface="HelveticaNeue-Bold"/>
              </a:rPr>
              <a:t> no </a:t>
            </a:r>
            <a:r>
              <a:rPr lang="it-IT" b="1" dirty="0" err="1">
                <a:solidFill>
                  <a:srgbClr val="000000"/>
                </a:solidFill>
                <a:latin typeface="Comic Sans MS" panose="030F0702030302020204" pitchFamily="66" charset="0"/>
                <a:ea typeface="Calibri" panose="020F0502020204030204" pitchFamily="34" charset="0"/>
                <a:cs typeface="HelveticaNeue-Bold"/>
              </a:rPr>
              <a:t>limit</a:t>
            </a:r>
            <a:r>
              <a:rPr lang="it-IT" b="1" dirty="0">
                <a:solidFill>
                  <a:srgbClr val="000000"/>
                </a:solidFill>
                <a:latin typeface="Comic Sans MS" panose="030F0702030302020204" pitchFamily="66" charset="0"/>
                <a:ea typeface="Calibri" panose="020F0502020204030204" pitchFamily="34" charset="0"/>
                <a:cs typeface="HelveticaNeue-Bold"/>
              </a:rPr>
              <a:t> to the </a:t>
            </a:r>
            <a:r>
              <a:rPr lang="it-IT" b="1" dirty="0" err="1">
                <a:solidFill>
                  <a:srgbClr val="000000"/>
                </a:solidFill>
                <a:latin typeface="Comic Sans MS" panose="030F0702030302020204" pitchFamily="66" charset="0"/>
                <a:ea typeface="Calibri" panose="020F0502020204030204" pitchFamily="34" charset="0"/>
                <a:cs typeface="HelveticaNeue-Bold"/>
              </a:rPr>
              <a:t>number</a:t>
            </a:r>
            <a:r>
              <a:rPr lang="it-IT" b="1" dirty="0">
                <a:solidFill>
                  <a:srgbClr val="000000"/>
                </a:solidFill>
                <a:latin typeface="Comic Sans MS" panose="030F0702030302020204" pitchFamily="66" charset="0"/>
                <a:ea typeface="Calibri" panose="020F0502020204030204" pitchFamily="34" charset="0"/>
                <a:cs typeface="HelveticaNeue-Bold"/>
              </a:rPr>
              <a:t> of players </a:t>
            </a:r>
            <a:r>
              <a:rPr lang="it-IT" b="1" dirty="0" err="1">
                <a:solidFill>
                  <a:srgbClr val="000000"/>
                </a:solidFill>
                <a:latin typeface="Comic Sans MS" panose="030F0702030302020204" pitchFamily="66" charset="0"/>
                <a:ea typeface="Calibri" panose="020F0502020204030204" pitchFamily="34" charset="0"/>
                <a:cs typeface="HelveticaNeue-Bold"/>
              </a:rPr>
              <a:t>who</a:t>
            </a:r>
            <a:r>
              <a:rPr lang="it-IT" b="1" dirty="0">
                <a:solidFill>
                  <a:srgbClr val="000000"/>
                </a:solidFill>
                <a:latin typeface="Comic Sans MS" panose="030F0702030302020204" pitchFamily="66" charset="0"/>
                <a:ea typeface="Calibri" panose="020F0502020204030204" pitchFamily="34" charset="0"/>
                <a:cs typeface="HelveticaNeue-Bold"/>
              </a:rPr>
              <a:t> can be </a:t>
            </a:r>
            <a:r>
              <a:rPr lang="it-IT" b="1" dirty="0" err="1">
                <a:solidFill>
                  <a:srgbClr val="000000"/>
                </a:solidFill>
                <a:latin typeface="Comic Sans MS" panose="030F0702030302020204" pitchFamily="66" charset="0"/>
                <a:ea typeface="Calibri" panose="020F0502020204030204" pitchFamily="34" charset="0"/>
                <a:cs typeface="HelveticaNeue-Bold"/>
              </a:rPr>
              <a:t>substituted</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90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78B8210-B03C-4E7C-8306-56D604C51604}"/>
              </a:ext>
            </a:extLst>
          </p:cNvPr>
          <p:cNvSpPr>
            <a:spLocks noGrp="1"/>
          </p:cNvSpPr>
          <p:nvPr>
            <p:ph idx="1"/>
          </p:nvPr>
        </p:nvSpPr>
        <p:spPr>
          <a:xfrm>
            <a:off x="1066800" y="932330"/>
            <a:ext cx="10058400" cy="5513294"/>
          </a:xfrm>
        </p:spPr>
        <p:txBody>
          <a:bodyPr>
            <a:normAutofit lnSpcReduction="10000"/>
          </a:bodyPr>
          <a:lstStyle/>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Canestro </a:t>
            </a:r>
            <a:r>
              <a:rPr lang="it-IT" sz="1600" b="1" dirty="0">
                <a:solidFill>
                  <a:srgbClr val="000000"/>
                </a:solidFill>
                <a:latin typeface="Comic Sans MS" panose="030F0702030302020204" pitchFamily="66" charset="0"/>
                <a:ea typeface="Calibri" panose="020F0502020204030204" pitchFamily="34" charset="0"/>
                <a:cs typeface="HelveticaNeue-Bold"/>
              </a:rPr>
              <a:t>Basketball </a:t>
            </a:r>
            <a:r>
              <a:rPr lang="it-IT" sz="1600" b="1" dirty="0" err="1">
                <a:solidFill>
                  <a:srgbClr val="000000"/>
                </a:solidFill>
                <a:latin typeface="Comic Sans MS" panose="030F0702030302020204" pitchFamily="66" charset="0"/>
                <a:ea typeface="Calibri" panose="020F0502020204030204" pitchFamily="34" charset="0"/>
                <a:cs typeface="HelveticaNeue-Bold"/>
              </a:rPr>
              <a:t>hoop</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Palla </a:t>
            </a:r>
            <a:r>
              <a:rPr lang="it-IT" sz="1600" b="1" dirty="0">
                <a:solidFill>
                  <a:srgbClr val="000000"/>
                </a:solidFill>
                <a:latin typeface="Comic Sans MS" panose="030F0702030302020204" pitchFamily="66" charset="0"/>
                <a:ea typeface="Calibri" panose="020F0502020204030204" pitchFamily="34" charset="0"/>
                <a:cs typeface="HelveticaNeue-Bold"/>
              </a:rPr>
              <a:t>Ball</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Squadra </a:t>
            </a:r>
            <a:r>
              <a:rPr lang="it-IT" sz="1600" b="1" dirty="0">
                <a:solidFill>
                  <a:srgbClr val="000000"/>
                </a:solidFill>
                <a:latin typeface="Comic Sans MS" panose="030F0702030302020204" pitchFamily="66" charset="0"/>
                <a:ea typeface="Calibri" panose="020F0502020204030204" pitchFamily="34" charset="0"/>
                <a:cs typeface="HelveticaNeue-Bold"/>
              </a:rPr>
              <a:t>Team</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Allenatore </a:t>
            </a:r>
            <a:r>
              <a:rPr lang="it-IT" sz="1600" b="1" dirty="0">
                <a:solidFill>
                  <a:srgbClr val="000000"/>
                </a:solidFill>
                <a:latin typeface="Comic Sans MS" panose="030F0702030302020204" pitchFamily="66" charset="0"/>
                <a:ea typeface="Calibri" panose="020F0502020204030204" pitchFamily="34" charset="0"/>
                <a:cs typeface="HelveticaNeue-Bold"/>
              </a:rPr>
              <a:t>Coach</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Campo </a:t>
            </a:r>
            <a:r>
              <a:rPr lang="it-IT" sz="1600" b="1" dirty="0">
                <a:solidFill>
                  <a:srgbClr val="000000"/>
                </a:solidFill>
                <a:latin typeface="Comic Sans MS" panose="030F0702030302020204" pitchFamily="66" charset="0"/>
                <a:ea typeface="Calibri" panose="020F0502020204030204" pitchFamily="34" charset="0"/>
                <a:cs typeface="HelveticaNeue-Bold"/>
              </a:rPr>
              <a:t>Court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Arbitro </a:t>
            </a:r>
            <a:r>
              <a:rPr lang="it-IT" sz="1600" b="1" dirty="0">
                <a:solidFill>
                  <a:srgbClr val="000000"/>
                </a:solidFill>
                <a:latin typeface="Comic Sans MS" panose="030F0702030302020204" pitchFamily="66" charset="0"/>
                <a:ea typeface="Calibri" panose="020F0502020204030204" pitchFamily="34" charset="0"/>
                <a:cs typeface="HelveticaNeue-Bold"/>
              </a:rPr>
              <a:t>Referee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Linea di fondo campo </a:t>
            </a:r>
            <a:r>
              <a:rPr lang="it-IT" sz="1600" b="1" dirty="0">
                <a:solidFill>
                  <a:srgbClr val="000000"/>
                </a:solidFill>
                <a:latin typeface="Comic Sans MS" panose="030F0702030302020204" pitchFamily="66" charset="0"/>
                <a:ea typeface="Calibri" panose="020F0502020204030204" pitchFamily="34" charset="0"/>
                <a:cs typeface="HelveticaNeue-Bold"/>
              </a:rPr>
              <a:t>Baseline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Fallo </a:t>
            </a:r>
            <a:r>
              <a:rPr lang="it-IT" sz="1600" b="1" dirty="0" err="1">
                <a:solidFill>
                  <a:srgbClr val="000000"/>
                </a:solidFill>
                <a:latin typeface="Comic Sans MS" panose="030F0702030302020204" pitchFamily="66" charset="0"/>
                <a:ea typeface="Calibri" panose="020F0502020204030204" pitchFamily="34" charset="0"/>
                <a:cs typeface="HelveticaNeue-Bold"/>
              </a:rPr>
              <a:t>Foul</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Panchina </a:t>
            </a:r>
            <a:r>
              <a:rPr lang="it-IT" sz="1600" b="1" dirty="0" err="1">
                <a:solidFill>
                  <a:srgbClr val="000000"/>
                </a:solidFill>
                <a:latin typeface="Comic Sans MS" panose="030F0702030302020204" pitchFamily="66" charset="0"/>
                <a:ea typeface="Calibri" panose="020F0502020204030204" pitchFamily="34" charset="0"/>
                <a:cs typeface="HelveticaNeue-Bold"/>
              </a:rPr>
              <a:t>Bench</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Avversario </a:t>
            </a:r>
            <a:r>
              <a:rPr lang="it-IT" sz="1600" b="1" dirty="0" err="1">
                <a:solidFill>
                  <a:srgbClr val="000000"/>
                </a:solidFill>
                <a:latin typeface="Comic Sans MS" panose="030F0702030302020204" pitchFamily="66" charset="0"/>
                <a:ea typeface="Calibri" panose="020F0502020204030204" pitchFamily="34" charset="0"/>
                <a:cs typeface="HelveticaNeue-Bold"/>
              </a:rPr>
              <a:t>Opponent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Insieme delle capacità di controllo della palla </a:t>
            </a:r>
            <a:r>
              <a:rPr lang="it-IT" sz="1600" b="1" dirty="0">
                <a:solidFill>
                  <a:srgbClr val="000000"/>
                </a:solidFill>
                <a:latin typeface="Comic Sans MS" panose="030F0702030302020204" pitchFamily="66" charset="0"/>
                <a:ea typeface="Calibri" panose="020F0502020204030204" pitchFamily="34" charset="0"/>
                <a:cs typeface="HelveticaNeue-Bold"/>
              </a:rPr>
              <a:t>Ball </a:t>
            </a:r>
            <a:r>
              <a:rPr lang="it-IT" sz="1600" b="1" dirty="0" err="1">
                <a:solidFill>
                  <a:srgbClr val="000000"/>
                </a:solidFill>
                <a:latin typeface="Comic Sans MS" panose="030F0702030302020204" pitchFamily="66" charset="0"/>
                <a:ea typeface="Calibri" panose="020F0502020204030204" pitchFamily="34" charset="0"/>
                <a:cs typeface="HelveticaNeue-Bold"/>
              </a:rPr>
              <a:t>handling</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Prendere la palla dopo un canestro mancato </a:t>
            </a:r>
            <a:r>
              <a:rPr lang="it-IT" sz="1600" b="1" dirty="0">
                <a:solidFill>
                  <a:srgbClr val="000000"/>
                </a:solidFill>
                <a:latin typeface="Comic Sans MS" panose="030F0702030302020204" pitchFamily="66" charset="0"/>
                <a:ea typeface="Calibri" panose="020F0502020204030204" pitchFamily="34" charset="0"/>
                <a:cs typeface="HelveticaNeue-Bold"/>
              </a:rPr>
              <a:t>Rebound</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Tiro </a:t>
            </a:r>
            <a:r>
              <a:rPr lang="it-IT" sz="1600" b="1" dirty="0">
                <a:solidFill>
                  <a:srgbClr val="000000"/>
                </a:solidFill>
                <a:latin typeface="Comic Sans MS" panose="030F0702030302020204" pitchFamily="66" charset="0"/>
                <a:ea typeface="Calibri" panose="020F0502020204030204" pitchFamily="34" charset="0"/>
                <a:cs typeface="HelveticaNeue-Bold"/>
              </a:rPr>
              <a:t>Shot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Attacco </a:t>
            </a:r>
            <a:r>
              <a:rPr lang="it-IT" sz="1600" b="1" dirty="0">
                <a:solidFill>
                  <a:srgbClr val="000000"/>
                </a:solidFill>
                <a:latin typeface="Comic Sans MS" panose="030F0702030302020204" pitchFamily="66" charset="0"/>
                <a:ea typeface="Calibri" panose="020F0502020204030204" pitchFamily="34" charset="0"/>
                <a:cs typeface="HelveticaNeue-Bold"/>
              </a:rPr>
              <a:t>Offense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it-IT" sz="1600" b="1" dirty="0">
                <a:solidFill>
                  <a:srgbClr val="CE171A"/>
                </a:solidFill>
                <a:latin typeface="Comic Sans MS" panose="030F0702030302020204" pitchFamily="66" charset="0"/>
                <a:ea typeface="Calibri" panose="020F0502020204030204" pitchFamily="34" charset="0"/>
                <a:cs typeface="HelveticaNeue-Bold"/>
              </a:rPr>
              <a:t>Tiro in terzo tempo </a:t>
            </a:r>
            <a:r>
              <a:rPr lang="it-IT" sz="1600" b="1" dirty="0" err="1">
                <a:solidFill>
                  <a:srgbClr val="000000"/>
                </a:solidFill>
                <a:latin typeface="Comic Sans MS" panose="030F0702030302020204" pitchFamily="66" charset="0"/>
                <a:ea typeface="Calibri" panose="020F0502020204030204" pitchFamily="34" charset="0"/>
                <a:cs typeface="HelveticaNeue-Bold"/>
              </a:rPr>
              <a:t>Layup</a:t>
            </a:r>
            <a:r>
              <a:rPr lang="it-IT" sz="1600" b="1" dirty="0">
                <a:solidFill>
                  <a:srgbClr val="000000"/>
                </a:solidFill>
                <a:latin typeface="Comic Sans MS" panose="030F0702030302020204" pitchFamily="66" charset="0"/>
                <a:ea typeface="Calibri" panose="020F0502020204030204" pitchFamily="34" charset="0"/>
                <a:cs typeface="HelveticaNeue-Bold"/>
              </a:rPr>
              <a:t> shot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400" b="1" dirty="0">
              <a:solidFill>
                <a:srgbClr val="CE171A"/>
              </a:solidFill>
              <a:latin typeface="Comic Sans MS" panose="030F0702030302020204" pitchFamily="66" charset="0"/>
              <a:ea typeface="Calibri" panose="020F0502020204030204" pitchFamily="34" charset="0"/>
              <a:cs typeface="HelveticaNeue-Bold"/>
            </a:endParaRPr>
          </a:p>
          <a:p>
            <a:endParaRPr lang="it-IT" dirty="0"/>
          </a:p>
        </p:txBody>
      </p:sp>
    </p:spTree>
    <p:extLst>
      <p:ext uri="{BB962C8B-B14F-4D97-AF65-F5344CB8AC3E}">
        <p14:creationId xmlns:p14="http://schemas.microsoft.com/office/powerpoint/2010/main" val="3439898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1BFBE502-4272-4E6D-BC60-5C1C23A4841E}"/>
              </a:ext>
            </a:extLst>
          </p:cNvPr>
          <p:cNvSpPr/>
          <p:nvPr/>
        </p:nvSpPr>
        <p:spPr>
          <a:xfrm>
            <a:off x="1093694" y="851436"/>
            <a:ext cx="8050306" cy="5647893"/>
          </a:xfrm>
          <a:prstGeom prst="rect">
            <a:avLst/>
          </a:prstGeom>
        </p:spPr>
        <p:txBody>
          <a:bodyPr wrap="square">
            <a:spAutoFit/>
          </a:bodyPr>
          <a:lstStyle/>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Palleggio </a:t>
            </a:r>
            <a:r>
              <a:rPr lang="it-IT" sz="1600" b="1" dirty="0" err="1">
                <a:solidFill>
                  <a:srgbClr val="000000"/>
                </a:solidFill>
                <a:latin typeface="Comic Sans MS" panose="030F0702030302020204" pitchFamily="66" charset="0"/>
                <a:ea typeface="Calibri" panose="020F0502020204030204" pitchFamily="34" charset="0"/>
                <a:cs typeface="HelveticaNeue-Bold"/>
              </a:rPr>
              <a:t>Dribble</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Passaggio </a:t>
            </a:r>
            <a:r>
              <a:rPr lang="it-IT" sz="1600" b="1" dirty="0">
                <a:solidFill>
                  <a:srgbClr val="000000"/>
                </a:solidFill>
                <a:latin typeface="Comic Sans MS" panose="030F0702030302020204" pitchFamily="66" charset="0"/>
                <a:ea typeface="Calibri" panose="020F0502020204030204" pitchFamily="34" charset="0"/>
                <a:cs typeface="HelveticaNeue-Bold"/>
              </a:rPr>
              <a:t>Pass</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Difesa </a:t>
            </a:r>
            <a:r>
              <a:rPr lang="it-IT" sz="1600" b="1" dirty="0">
                <a:solidFill>
                  <a:srgbClr val="000000"/>
                </a:solidFill>
                <a:latin typeface="Comic Sans MS" panose="030F0702030302020204" pitchFamily="66" charset="0"/>
                <a:ea typeface="Calibri" panose="020F0502020204030204" pitchFamily="34" charset="0"/>
                <a:cs typeface="HelveticaNeue-Bold"/>
              </a:rPr>
              <a:t>Defense</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Cambio direzione (in palleggio) </a:t>
            </a:r>
            <a:r>
              <a:rPr lang="it-IT" sz="1600" b="1" dirty="0">
                <a:solidFill>
                  <a:srgbClr val="000000"/>
                </a:solidFill>
                <a:latin typeface="Comic Sans MS" panose="030F0702030302020204" pitchFamily="66" charset="0"/>
                <a:ea typeface="Calibri" panose="020F0502020204030204" pitchFamily="34" charset="0"/>
                <a:cs typeface="HelveticaNeue-Bold"/>
              </a:rPr>
              <a:t>Crossover </a:t>
            </a:r>
            <a:r>
              <a:rPr lang="it-IT" sz="1600" b="1" dirty="0" err="1">
                <a:solidFill>
                  <a:srgbClr val="000000"/>
                </a:solidFill>
                <a:latin typeface="Comic Sans MS" panose="030F0702030302020204" pitchFamily="66" charset="0"/>
                <a:ea typeface="Calibri" panose="020F0502020204030204" pitchFamily="34" charset="0"/>
                <a:cs typeface="HelveticaNeue-Bold"/>
              </a:rPr>
              <a:t>dribble</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Cambio velocità </a:t>
            </a:r>
            <a:r>
              <a:rPr lang="it-IT" sz="1600" b="1" dirty="0" err="1">
                <a:solidFill>
                  <a:srgbClr val="000000"/>
                </a:solidFill>
                <a:latin typeface="Comic Sans MS" panose="030F0702030302020204" pitchFamily="66" charset="0"/>
                <a:ea typeface="Calibri" panose="020F0502020204030204" pitchFamily="34" charset="0"/>
                <a:cs typeface="HelveticaNeue-Bold"/>
              </a:rPr>
              <a:t>Change</a:t>
            </a:r>
            <a:r>
              <a:rPr lang="it-IT" sz="1600" b="1" dirty="0">
                <a:solidFill>
                  <a:srgbClr val="000000"/>
                </a:solidFill>
                <a:latin typeface="Comic Sans MS" panose="030F0702030302020204" pitchFamily="66" charset="0"/>
                <a:ea typeface="Calibri" panose="020F0502020204030204" pitchFamily="34" charset="0"/>
                <a:cs typeface="HelveticaNeue-Bold"/>
              </a:rPr>
              <a:t> of speed</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Palleggio mano destra/sinistra </a:t>
            </a:r>
            <a:r>
              <a:rPr lang="it-IT" sz="1600" b="1" dirty="0" err="1">
                <a:solidFill>
                  <a:srgbClr val="000000"/>
                </a:solidFill>
                <a:latin typeface="Comic Sans MS" panose="030F0702030302020204" pitchFamily="66" charset="0"/>
                <a:ea typeface="Calibri" panose="020F0502020204030204" pitchFamily="34" charset="0"/>
                <a:cs typeface="HelveticaNeue-Bold"/>
              </a:rPr>
              <a:t>Dribble</a:t>
            </a:r>
            <a:r>
              <a:rPr lang="it-IT" sz="1600" b="1" dirty="0">
                <a:solidFill>
                  <a:srgbClr val="000000"/>
                </a:solidFill>
                <a:latin typeface="Comic Sans MS" panose="030F0702030302020204" pitchFamily="66" charset="0"/>
                <a:ea typeface="Calibri" panose="020F0502020204030204" pitchFamily="34" charset="0"/>
                <a:cs typeface="HelveticaNeue-Bold"/>
              </a:rPr>
              <a:t> </a:t>
            </a:r>
            <a:r>
              <a:rPr lang="it-IT" sz="1600" b="1" dirty="0" err="1">
                <a:solidFill>
                  <a:srgbClr val="000000"/>
                </a:solidFill>
                <a:latin typeface="Comic Sans MS" panose="030F0702030302020204" pitchFamily="66" charset="0"/>
                <a:ea typeface="Calibri" panose="020F0502020204030204" pitchFamily="34" charset="0"/>
                <a:cs typeface="HelveticaNeue-Bold"/>
              </a:rPr>
              <a:t>right</a:t>
            </a:r>
            <a:r>
              <a:rPr lang="it-IT" sz="1600" b="1" dirty="0">
                <a:solidFill>
                  <a:srgbClr val="000000"/>
                </a:solidFill>
                <a:latin typeface="Comic Sans MS" panose="030F0702030302020204" pitchFamily="66" charset="0"/>
                <a:ea typeface="Calibri" panose="020F0502020204030204" pitchFamily="34" charset="0"/>
                <a:cs typeface="HelveticaNeue-Bold"/>
              </a:rPr>
              <a:t>/</a:t>
            </a:r>
            <a:r>
              <a:rPr lang="it-IT" sz="1600" b="1" dirty="0" err="1">
                <a:solidFill>
                  <a:srgbClr val="000000"/>
                </a:solidFill>
                <a:latin typeface="Comic Sans MS" panose="030F0702030302020204" pitchFamily="66" charset="0"/>
                <a:ea typeface="Calibri" panose="020F0502020204030204" pitchFamily="34" charset="0"/>
                <a:cs typeface="HelveticaNeue-Bold"/>
              </a:rPr>
              <a:t>left</a:t>
            </a:r>
            <a:r>
              <a:rPr lang="it-IT" sz="1600" b="1" dirty="0">
                <a:solidFill>
                  <a:srgbClr val="000000"/>
                </a:solidFill>
                <a:latin typeface="Comic Sans MS" panose="030F0702030302020204" pitchFamily="66" charset="0"/>
                <a:ea typeface="Calibri" panose="020F0502020204030204" pitchFamily="34" charset="0"/>
                <a:cs typeface="HelveticaNeue-Bold"/>
              </a:rPr>
              <a:t> hand</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Cambia mano in palleggio </a:t>
            </a:r>
            <a:r>
              <a:rPr lang="it-IT" sz="1600" b="1" dirty="0" err="1">
                <a:solidFill>
                  <a:srgbClr val="000000"/>
                </a:solidFill>
                <a:latin typeface="Comic Sans MS" panose="030F0702030302020204" pitchFamily="66" charset="0"/>
                <a:ea typeface="Calibri" panose="020F0502020204030204" pitchFamily="34" charset="0"/>
                <a:cs typeface="HelveticaNeue-Bold"/>
              </a:rPr>
              <a:t>Change</a:t>
            </a:r>
            <a:r>
              <a:rPr lang="it-IT" sz="1600" b="1" dirty="0">
                <a:solidFill>
                  <a:srgbClr val="000000"/>
                </a:solidFill>
                <a:latin typeface="Comic Sans MS" panose="030F0702030302020204" pitchFamily="66" charset="0"/>
                <a:ea typeface="Calibri" panose="020F0502020204030204" pitchFamily="34" charset="0"/>
                <a:cs typeface="HelveticaNeue-Bold"/>
              </a:rPr>
              <a:t> hand dribbling</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Ruba la palla </a:t>
            </a:r>
            <a:r>
              <a:rPr lang="it-IT" sz="1600" b="1" dirty="0" err="1">
                <a:solidFill>
                  <a:srgbClr val="000000"/>
                </a:solidFill>
                <a:latin typeface="Comic Sans MS" panose="030F0702030302020204" pitchFamily="66" charset="0"/>
                <a:ea typeface="Calibri" panose="020F0502020204030204" pitchFamily="34" charset="0"/>
                <a:cs typeface="HelveticaNeue-Bold"/>
              </a:rPr>
              <a:t>Steal</a:t>
            </a:r>
            <a:r>
              <a:rPr lang="it-IT" sz="1600" b="1" dirty="0">
                <a:solidFill>
                  <a:srgbClr val="000000"/>
                </a:solidFill>
                <a:latin typeface="Comic Sans MS" panose="030F0702030302020204" pitchFamily="66" charset="0"/>
                <a:ea typeface="Calibri" panose="020F0502020204030204" pitchFamily="34" charset="0"/>
                <a:cs typeface="HelveticaNeue-Bold"/>
              </a:rPr>
              <a:t> the </a:t>
            </a:r>
            <a:r>
              <a:rPr lang="it-IT" sz="1600" b="1" dirty="0" err="1">
                <a:solidFill>
                  <a:srgbClr val="000000"/>
                </a:solidFill>
                <a:latin typeface="Comic Sans MS" panose="030F0702030302020204" pitchFamily="66" charset="0"/>
                <a:ea typeface="Calibri" panose="020F0502020204030204" pitchFamily="34" charset="0"/>
                <a:cs typeface="HelveticaNeue-Bold"/>
              </a:rPr>
              <a:t>ball</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Marca il tuo avversario </a:t>
            </a:r>
            <a:r>
              <a:rPr lang="it-IT" sz="1600" b="1" dirty="0" err="1">
                <a:solidFill>
                  <a:srgbClr val="000000"/>
                </a:solidFill>
                <a:latin typeface="Comic Sans MS" panose="030F0702030302020204" pitchFamily="66" charset="0"/>
                <a:ea typeface="Calibri" panose="020F0502020204030204" pitchFamily="34" charset="0"/>
                <a:cs typeface="HelveticaNeue-Bold"/>
              </a:rPr>
              <a:t>Find</a:t>
            </a:r>
            <a:r>
              <a:rPr lang="it-IT" sz="1600" b="1" dirty="0">
                <a:solidFill>
                  <a:srgbClr val="000000"/>
                </a:solidFill>
                <a:latin typeface="Comic Sans MS" panose="030F0702030302020204" pitchFamily="66" charset="0"/>
                <a:ea typeface="Calibri" panose="020F0502020204030204" pitchFamily="34" charset="0"/>
                <a:cs typeface="HelveticaNeue-Bold"/>
              </a:rPr>
              <a:t> </a:t>
            </a:r>
            <a:r>
              <a:rPr lang="it-IT" sz="1600" b="1" dirty="0" err="1">
                <a:solidFill>
                  <a:srgbClr val="000000"/>
                </a:solidFill>
                <a:latin typeface="Comic Sans MS" panose="030F0702030302020204" pitchFamily="66" charset="0"/>
                <a:ea typeface="Calibri" panose="020F0502020204030204" pitchFamily="34" charset="0"/>
                <a:cs typeface="HelveticaNeue-Bold"/>
              </a:rPr>
              <a:t>your</a:t>
            </a:r>
            <a:r>
              <a:rPr lang="it-IT" sz="1600" b="1" dirty="0">
                <a:solidFill>
                  <a:srgbClr val="000000"/>
                </a:solidFill>
                <a:latin typeface="Comic Sans MS" panose="030F0702030302020204" pitchFamily="66" charset="0"/>
                <a:ea typeface="Calibri" panose="020F0502020204030204" pitchFamily="34" charset="0"/>
                <a:cs typeface="HelveticaNeue-Bold"/>
              </a:rPr>
              <a:t> </a:t>
            </a:r>
            <a:r>
              <a:rPr lang="it-IT" sz="1600" b="1" dirty="0" err="1">
                <a:solidFill>
                  <a:srgbClr val="000000"/>
                </a:solidFill>
                <a:latin typeface="Comic Sans MS" panose="030F0702030302020204" pitchFamily="66" charset="0"/>
                <a:ea typeface="Calibri" panose="020F0502020204030204" pitchFamily="34" charset="0"/>
                <a:cs typeface="HelveticaNeue-Bold"/>
              </a:rPr>
              <a:t>opponent</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Passaggio consegnato (in mano) </a:t>
            </a:r>
            <a:r>
              <a:rPr lang="it-IT" sz="1600" b="1" dirty="0">
                <a:solidFill>
                  <a:srgbClr val="000000"/>
                </a:solidFill>
                <a:latin typeface="Comic Sans MS" panose="030F0702030302020204" pitchFamily="66" charset="0"/>
                <a:ea typeface="Calibri" panose="020F0502020204030204" pitchFamily="34" charset="0"/>
                <a:cs typeface="HelveticaNeue-Bold"/>
              </a:rPr>
              <a:t>Hand off</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Guarda il canestro </a:t>
            </a:r>
            <a:r>
              <a:rPr lang="it-IT" sz="1600" b="1" dirty="0">
                <a:solidFill>
                  <a:srgbClr val="000000"/>
                </a:solidFill>
                <a:latin typeface="Comic Sans MS" panose="030F0702030302020204" pitchFamily="66" charset="0"/>
                <a:ea typeface="Calibri" panose="020F0502020204030204" pitchFamily="34" charset="0"/>
                <a:cs typeface="HelveticaNeue-Bold"/>
              </a:rPr>
              <a:t>Look </a:t>
            </a:r>
            <a:r>
              <a:rPr lang="it-IT" sz="1600" b="1" dirty="0" err="1">
                <a:solidFill>
                  <a:srgbClr val="000000"/>
                </a:solidFill>
                <a:latin typeface="Comic Sans MS" panose="030F0702030302020204" pitchFamily="66" charset="0"/>
                <a:ea typeface="Calibri" panose="020F0502020204030204" pitchFamily="34" charset="0"/>
                <a:cs typeface="HelveticaNeue-Bold"/>
              </a:rPr>
              <a:t>at</a:t>
            </a:r>
            <a:r>
              <a:rPr lang="it-IT" sz="1600" b="1" dirty="0">
                <a:solidFill>
                  <a:srgbClr val="000000"/>
                </a:solidFill>
                <a:latin typeface="Comic Sans MS" panose="030F0702030302020204" pitchFamily="66" charset="0"/>
                <a:ea typeface="Calibri" panose="020F0502020204030204" pitchFamily="34" charset="0"/>
                <a:cs typeface="HelveticaNeue-Bold"/>
              </a:rPr>
              <a:t> the </a:t>
            </a:r>
            <a:r>
              <a:rPr lang="it-IT" sz="1600" b="1" dirty="0" err="1">
                <a:solidFill>
                  <a:srgbClr val="000000"/>
                </a:solidFill>
                <a:latin typeface="Comic Sans MS" panose="030F0702030302020204" pitchFamily="66" charset="0"/>
                <a:ea typeface="Calibri" panose="020F0502020204030204" pitchFamily="34" charset="0"/>
                <a:cs typeface="HelveticaNeue-Bold"/>
              </a:rPr>
              <a:t>hoop</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Passare la palla dal petto con 2 mani </a:t>
            </a:r>
            <a:r>
              <a:rPr lang="it-IT" sz="1600" b="1" dirty="0">
                <a:solidFill>
                  <a:srgbClr val="000000"/>
                </a:solidFill>
                <a:latin typeface="Comic Sans MS" panose="030F0702030302020204" pitchFamily="66" charset="0"/>
                <a:ea typeface="Calibri" panose="020F0502020204030204" pitchFamily="34" charset="0"/>
                <a:cs typeface="HelveticaNeue-Bold"/>
              </a:rPr>
              <a:t>Two hands </a:t>
            </a:r>
            <a:r>
              <a:rPr lang="it-IT" sz="1600" b="1" dirty="0" err="1">
                <a:solidFill>
                  <a:srgbClr val="000000"/>
                </a:solidFill>
                <a:latin typeface="Comic Sans MS" panose="030F0702030302020204" pitchFamily="66" charset="0"/>
                <a:ea typeface="Calibri" panose="020F0502020204030204" pitchFamily="34" charset="0"/>
                <a:cs typeface="HelveticaNeue-Bold"/>
              </a:rPr>
              <a:t>chest</a:t>
            </a:r>
            <a:r>
              <a:rPr lang="it-IT" sz="1600" b="1" dirty="0">
                <a:solidFill>
                  <a:srgbClr val="000000"/>
                </a:solidFill>
                <a:latin typeface="Comic Sans MS" panose="030F0702030302020204" pitchFamily="66" charset="0"/>
                <a:ea typeface="Calibri" panose="020F0502020204030204" pitchFamily="34" charset="0"/>
                <a:cs typeface="HelveticaNeue-Bold"/>
              </a:rPr>
              <a:t> pass</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Palleggia mentre corri </a:t>
            </a:r>
            <a:r>
              <a:rPr lang="it-IT" sz="1600" b="1" dirty="0" err="1">
                <a:solidFill>
                  <a:srgbClr val="000000"/>
                </a:solidFill>
                <a:latin typeface="Comic Sans MS" panose="030F0702030302020204" pitchFamily="66" charset="0"/>
                <a:ea typeface="Calibri" panose="020F0502020204030204" pitchFamily="34" charset="0"/>
                <a:cs typeface="HelveticaNeue-Bold"/>
              </a:rPr>
              <a:t>Dribble</a:t>
            </a:r>
            <a:r>
              <a:rPr lang="it-IT" sz="1600" b="1" dirty="0">
                <a:solidFill>
                  <a:srgbClr val="000000"/>
                </a:solidFill>
                <a:latin typeface="Comic Sans MS" panose="030F0702030302020204" pitchFamily="66" charset="0"/>
                <a:ea typeface="Calibri" panose="020F0502020204030204" pitchFamily="34" charset="0"/>
                <a:cs typeface="HelveticaNeue-Bold"/>
              </a:rPr>
              <a:t> and </a:t>
            </a:r>
            <a:r>
              <a:rPr lang="it-IT" sz="1600" b="1" dirty="0" err="1">
                <a:solidFill>
                  <a:srgbClr val="000000"/>
                </a:solidFill>
                <a:latin typeface="Comic Sans MS" panose="030F0702030302020204" pitchFamily="66" charset="0"/>
                <a:ea typeface="Calibri" panose="020F0502020204030204" pitchFamily="34" charset="0"/>
                <a:cs typeface="HelveticaNeue-Bold"/>
              </a:rPr>
              <a:t>run</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Rimettere la palla in gioco da fuori campo</a:t>
            </a:r>
            <a:r>
              <a:rPr lang="it-IT" sz="1600" b="1" dirty="0">
                <a:solidFill>
                  <a:srgbClr val="FF0000"/>
                </a:solidFill>
                <a:latin typeface="Comic Sans MS" panose="030F0702030302020204" pitchFamily="66" charset="0"/>
                <a:ea typeface="Calibri" panose="020F0502020204030204" pitchFamily="34" charset="0"/>
                <a:cs typeface="HelveticaNeue-Bold"/>
              </a:rPr>
              <a:t> </a:t>
            </a:r>
            <a:r>
              <a:rPr lang="it-IT" sz="1600" b="1" dirty="0" err="1">
                <a:solidFill>
                  <a:srgbClr val="000000"/>
                </a:solidFill>
                <a:latin typeface="Comic Sans MS" panose="030F0702030302020204" pitchFamily="66" charset="0"/>
                <a:ea typeface="Calibri" panose="020F0502020204030204" pitchFamily="34" charset="0"/>
                <a:cs typeface="HelveticaNeue-Bold"/>
              </a:rPr>
              <a:t>Throw</a:t>
            </a:r>
            <a:r>
              <a:rPr lang="it-IT" sz="1600" b="1" dirty="0">
                <a:solidFill>
                  <a:srgbClr val="000000"/>
                </a:solidFill>
                <a:latin typeface="Comic Sans MS" panose="030F0702030302020204" pitchFamily="66" charset="0"/>
                <a:ea typeface="Calibri" panose="020F0502020204030204" pitchFamily="34" charset="0"/>
                <a:cs typeface="HelveticaNeue-Bold"/>
              </a:rPr>
              <a:t>-In</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880" lvl="0" indent="-182880">
              <a:lnSpc>
                <a:spcPct val="107000"/>
              </a:lnSpc>
              <a:spcBef>
                <a:spcPts val="900"/>
              </a:spcBef>
              <a:spcAft>
                <a:spcPts val="800"/>
              </a:spcAft>
              <a:buClr>
                <a:srgbClr val="000000">
                  <a:lumMod val="85000"/>
                  <a:lumOff val="15000"/>
                </a:srgbClr>
              </a:buClr>
              <a:buFont typeface="Garamond" pitchFamily="18" charset="0"/>
              <a:buChar char="◦"/>
            </a:pPr>
            <a:r>
              <a:rPr lang="it-IT" sz="1600" b="1" dirty="0">
                <a:solidFill>
                  <a:srgbClr val="CE171A"/>
                </a:solidFill>
                <a:latin typeface="Comic Sans MS" panose="030F0702030302020204" pitchFamily="66" charset="0"/>
                <a:ea typeface="Calibri" panose="020F0502020204030204" pitchFamily="34" charset="0"/>
                <a:cs typeface="HelveticaNeue-Bold"/>
              </a:rPr>
              <a:t>Infrazione di passi </a:t>
            </a:r>
            <a:r>
              <a:rPr lang="it-IT" sz="1600" b="1" dirty="0" err="1">
                <a:solidFill>
                  <a:srgbClr val="000000"/>
                </a:solidFill>
                <a:latin typeface="Comic Sans MS" panose="030F0702030302020204" pitchFamily="66" charset="0"/>
                <a:ea typeface="Calibri" panose="020F0502020204030204" pitchFamily="34" charset="0"/>
                <a:cs typeface="HelveticaNeue-Bold"/>
              </a:rPr>
              <a:t>Travelling</a:t>
            </a:r>
            <a:r>
              <a:rPr lang="it-IT" sz="1600" b="1" dirty="0">
                <a:solidFill>
                  <a:srgbClr val="000000"/>
                </a:solidFill>
                <a:latin typeface="Comic Sans MS" panose="030F0702030302020204" pitchFamily="66" charset="0"/>
                <a:ea typeface="Calibri" panose="020F0502020204030204" pitchFamily="34" charset="0"/>
                <a:cs typeface="HelveticaNeue-Bold"/>
              </a:rPr>
              <a:t> </a:t>
            </a:r>
            <a:r>
              <a:rPr lang="it-IT" sz="1600" b="1" dirty="0" err="1">
                <a:solidFill>
                  <a:srgbClr val="000000"/>
                </a:solidFill>
                <a:latin typeface="Comic Sans MS" panose="030F0702030302020204" pitchFamily="66" charset="0"/>
                <a:ea typeface="Calibri" panose="020F0502020204030204" pitchFamily="34" charset="0"/>
                <a:cs typeface="HelveticaNeue-Bold"/>
              </a:rPr>
              <a:t>violation</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162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413224"/>
      </a:dk2>
      <a:lt2>
        <a:srgbClr val="E2E4E8"/>
      </a:lt2>
      <a:accent1>
        <a:srgbClr val="DC8E7D"/>
      </a:accent1>
      <a:accent2>
        <a:srgbClr val="C9994F"/>
      </a:accent2>
      <a:accent3>
        <a:srgbClr val="A4A55F"/>
      </a:accent3>
      <a:accent4>
        <a:srgbClr val="55ADB6"/>
      </a:accent4>
      <a:accent5>
        <a:srgbClr val="72A5D9"/>
      </a:accent5>
      <a:accent6>
        <a:srgbClr val="636BD6"/>
      </a:accent6>
      <a:hlink>
        <a:srgbClr val="6682AC"/>
      </a:hlink>
      <a:folHlink>
        <a:srgbClr val="7F7F7F"/>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SavonVTI">
  <a:themeElements>
    <a:clrScheme name="AnalogousFromLightSeed_2SEEDS">
      <a:dk1>
        <a:srgbClr val="000000"/>
      </a:dk1>
      <a:lt1>
        <a:srgbClr val="FFFFFF"/>
      </a:lt1>
      <a:dk2>
        <a:srgbClr val="413224"/>
      </a:dk2>
      <a:lt2>
        <a:srgbClr val="E2E4E8"/>
      </a:lt2>
      <a:accent1>
        <a:srgbClr val="DC8E7D"/>
      </a:accent1>
      <a:accent2>
        <a:srgbClr val="C9994F"/>
      </a:accent2>
      <a:accent3>
        <a:srgbClr val="A4A55F"/>
      </a:accent3>
      <a:accent4>
        <a:srgbClr val="55ADB6"/>
      </a:accent4>
      <a:accent5>
        <a:srgbClr val="72A5D9"/>
      </a:accent5>
      <a:accent6>
        <a:srgbClr val="636BD6"/>
      </a:accent6>
      <a:hlink>
        <a:srgbClr val="6682AC"/>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2_SavonVTI">
  <a:themeElements>
    <a:clrScheme name="AnalogousFromLightSeed_2SEEDS">
      <a:dk1>
        <a:srgbClr val="000000"/>
      </a:dk1>
      <a:lt1>
        <a:srgbClr val="FFFFFF"/>
      </a:lt1>
      <a:dk2>
        <a:srgbClr val="413224"/>
      </a:dk2>
      <a:lt2>
        <a:srgbClr val="E2E4E8"/>
      </a:lt2>
      <a:accent1>
        <a:srgbClr val="DC8E7D"/>
      </a:accent1>
      <a:accent2>
        <a:srgbClr val="C9994F"/>
      </a:accent2>
      <a:accent3>
        <a:srgbClr val="A4A55F"/>
      </a:accent3>
      <a:accent4>
        <a:srgbClr val="55ADB6"/>
      </a:accent4>
      <a:accent5>
        <a:srgbClr val="72A5D9"/>
      </a:accent5>
      <a:accent6>
        <a:srgbClr val="636BD6"/>
      </a:accent6>
      <a:hlink>
        <a:srgbClr val="6682AC"/>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3_SavonVTI">
  <a:themeElements>
    <a:clrScheme name="AnalogousFromLightSeed_2SEEDS">
      <a:dk1>
        <a:srgbClr val="000000"/>
      </a:dk1>
      <a:lt1>
        <a:srgbClr val="FFFFFF"/>
      </a:lt1>
      <a:dk2>
        <a:srgbClr val="413224"/>
      </a:dk2>
      <a:lt2>
        <a:srgbClr val="E2E4E8"/>
      </a:lt2>
      <a:accent1>
        <a:srgbClr val="DC8E7D"/>
      </a:accent1>
      <a:accent2>
        <a:srgbClr val="C9994F"/>
      </a:accent2>
      <a:accent3>
        <a:srgbClr val="A4A55F"/>
      </a:accent3>
      <a:accent4>
        <a:srgbClr val="55ADB6"/>
      </a:accent4>
      <a:accent5>
        <a:srgbClr val="72A5D9"/>
      </a:accent5>
      <a:accent6>
        <a:srgbClr val="636BD6"/>
      </a:accent6>
      <a:hlink>
        <a:srgbClr val="6682AC"/>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151</TotalTime>
  <Words>805</Words>
  <Application>Microsoft Office PowerPoint</Application>
  <PresentationFormat>Personalizzato</PresentationFormat>
  <Paragraphs>427</Paragraphs>
  <Slides>18</Slides>
  <Notes>0</Notes>
  <HiddenSlides>0</HiddenSlides>
  <MMClips>0</MMClips>
  <ScaleCrop>false</ScaleCrop>
  <HeadingPairs>
    <vt:vector size="4" baseType="variant">
      <vt:variant>
        <vt:lpstr>Tema</vt:lpstr>
      </vt:variant>
      <vt:variant>
        <vt:i4>4</vt:i4>
      </vt:variant>
      <vt:variant>
        <vt:lpstr>Titoli diapositive</vt:lpstr>
      </vt:variant>
      <vt:variant>
        <vt:i4>18</vt:i4>
      </vt:variant>
    </vt:vector>
  </HeadingPairs>
  <TitlesOfParts>
    <vt:vector size="22" baseType="lpstr">
      <vt:lpstr>SavonVTI</vt:lpstr>
      <vt:lpstr>1_SavonVTI</vt:lpstr>
      <vt:lpstr>2_SavonVTI</vt:lpstr>
      <vt:lpstr>3_SavonVTI</vt:lpstr>
      <vt:lpstr>Presentazione standard di PowerPoint</vt:lpstr>
      <vt:lpstr>Presentazione standard di PowerPoint</vt:lpstr>
      <vt:lpstr>Content and Language Integrated Learning</vt:lpstr>
      <vt:lpstr>ATTIVITA’ CLIL  </vt:lpstr>
      <vt:lpstr> WHAT CAN YOU SAY ABOUT THESE FAMOUS SPORTS? </vt:lpstr>
      <vt:lpstr>The basic rules of basketball  GAP FILL   </vt:lpstr>
      <vt:lpstr>Presentazione standard di PowerPoint</vt:lpstr>
      <vt:lpstr>Presentazione standard di PowerPoint</vt:lpstr>
      <vt:lpstr>Presentazione standard di PowerPoint</vt:lpstr>
      <vt:lpstr>NOW USE YOUR ANSWERS TO WRITE A SUMMARY OF THE TEXT.  ADD THE GREEN WORDS IN THE QUESTIONS TO THE ANSWERS.  THE WORDS IN RED IN THE QUESTION SUBSTITUTE THE WORDS IN RED IN THE ANSWER.                                                        </vt:lpstr>
      <vt:lpstr>Presentazione standard di PowerPoint</vt:lpstr>
      <vt:lpstr>Presentazione standard di PowerPoint</vt:lpstr>
      <vt:lpstr>  LET’S GO AND PLAY   </vt:lpstr>
      <vt:lpstr>Presentazione standard di PowerPoint</vt:lpstr>
      <vt:lpstr>FILL IN THE BLANK SPACES. USE THE FOLLOWING WORDS.  PITCH, RECTANGULAR (3), COURT, TEAM SPORT (3), FIFTEEN, FOOTBALL, GOAL, NO LIMITS TO SUBSTITUTIONS, FIVE, LIMITS TO SUBSTITUTIONS, VOLLEYBALL, ELEVEN, BASKETBALL, SIX.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Miranda</dc:creator>
  <cp:lastModifiedBy>Utente</cp:lastModifiedBy>
  <cp:revision>26</cp:revision>
  <dcterms:created xsi:type="dcterms:W3CDTF">2019-12-21T06:26:07Z</dcterms:created>
  <dcterms:modified xsi:type="dcterms:W3CDTF">2019-12-21T22:17:05Z</dcterms:modified>
</cp:coreProperties>
</file>